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342" r:id="rId5"/>
    <p:sldId id="351" r:id="rId6"/>
    <p:sldId id="354" r:id="rId7"/>
    <p:sldId id="376" r:id="rId8"/>
    <p:sldId id="364" r:id="rId9"/>
    <p:sldId id="377" r:id="rId10"/>
    <p:sldId id="378" r:id="rId11"/>
    <p:sldId id="379" r:id="rId12"/>
    <p:sldId id="380" r:id="rId13"/>
    <p:sldId id="381" r:id="rId14"/>
    <p:sldId id="355" r:id="rId15"/>
    <p:sldId id="371" r:id="rId16"/>
    <p:sldId id="365" r:id="rId17"/>
    <p:sldId id="357" r:id="rId18"/>
    <p:sldId id="368" r:id="rId19"/>
    <p:sldId id="369" r:id="rId20"/>
    <p:sldId id="370" r:id="rId21"/>
    <p:sldId id="356" r:id="rId22"/>
    <p:sldId id="348" r:id="rId23"/>
    <p:sldId id="358" r:id="rId24"/>
    <p:sldId id="359" r:id="rId25"/>
    <p:sldId id="360" r:id="rId26"/>
    <p:sldId id="361" r:id="rId27"/>
    <p:sldId id="362" r:id="rId28"/>
    <p:sldId id="367" r:id="rId29"/>
    <p:sldId id="372" r:id="rId30"/>
    <p:sldId id="373" r:id="rId31"/>
    <p:sldId id="374" r:id="rId32"/>
    <p:sldId id="375" r:id="rId33"/>
    <p:sldId id="363" r:id="rId34"/>
    <p:sldId id="352" r:id="rId35"/>
    <p:sldId id="35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D39B2"/>
    <a:srgbClr val="683298"/>
    <a:srgbClr val="025594"/>
    <a:srgbClr val="0A0412"/>
    <a:srgbClr val="044173"/>
    <a:srgbClr val="6DDEEC"/>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25136F-9AEA-477A-B4B5-F4B654A5363B}" v="19" dt="2024-01-01T13:22:09.8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646"/>
  </p:normalViewPr>
  <p:slideViewPr>
    <p:cSldViewPr snapToGrid="0" snapToObjects="1" showGuides="1">
      <p:cViewPr varScale="1">
        <p:scale>
          <a:sx n="85" d="100"/>
          <a:sy n="85" d="100"/>
        </p:scale>
        <p:origin x="470"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31</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Machine Learning</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project</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4882308"/>
            <a:ext cx="12192000" cy="1973682"/>
          </a:xfrm>
        </p:spPr>
        <p:txBody>
          <a:bodyPr/>
          <a:lstStyle/>
          <a:p>
            <a:r>
              <a:rPr lang="en-US" dirty="0"/>
              <a:t>Under the Supervision of :</a:t>
            </a:r>
          </a:p>
          <a:p>
            <a:r>
              <a:rPr lang="en-US" dirty="0"/>
              <a:t>DR. Ali Hamza</a:t>
            </a:r>
          </a:p>
          <a:p>
            <a:r>
              <a:rPr lang="en-US" dirty="0"/>
              <a:t>Eng. Ahmed Nousir</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7">
            <a:extLst>
              <a:ext uri="{FF2B5EF4-FFF2-40B4-BE49-F238E27FC236}">
                <a16:creationId xmlns:a16="http://schemas.microsoft.com/office/drawing/2014/main" id="{671569E2-35B9-CF0C-DF3B-32D36E76D86D}"/>
              </a:ext>
            </a:extLst>
          </p:cNvPr>
          <p:cNvSpPr txBox="1">
            <a:spLocks/>
          </p:cNvSpPr>
          <p:nvPr/>
        </p:nvSpPr>
        <p:spPr>
          <a:xfrm>
            <a:off x="0" y="296685"/>
            <a:ext cx="1219199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4000" dirty="0">
                <a:effectLst>
                  <a:outerShdw blurRad="38100" dist="38100" dir="2700000" algn="tl">
                    <a:srgbClr val="000000">
                      <a:alpha val="43137"/>
                    </a:srgbClr>
                  </a:outerShdw>
                </a:effectLst>
                <a:latin typeface="Biome (Headings)"/>
              </a:rPr>
              <a:t>CNN Classification on Augmented-A</a:t>
            </a:r>
            <a:r>
              <a:rPr lang="en-US" sz="4000" dirty="0">
                <a:solidFill>
                  <a:srgbClr val="D1D5DB"/>
                </a:solidFill>
                <a:effectLst>
                  <a:outerShdw blurRad="38100" dist="38100" dir="2700000" algn="tl">
                    <a:srgbClr val="000000">
                      <a:alpha val="43137"/>
                    </a:srgbClr>
                  </a:outerShdw>
                </a:effectLst>
                <a:latin typeface="Biome (Headings)"/>
              </a:rPr>
              <a:t>lzheimer</a:t>
            </a:r>
          </a:p>
        </p:txBody>
      </p:sp>
      <p:sp>
        <p:nvSpPr>
          <p:cNvPr id="2" name="TextBox 1">
            <a:extLst>
              <a:ext uri="{FF2B5EF4-FFF2-40B4-BE49-F238E27FC236}">
                <a16:creationId xmlns:a16="http://schemas.microsoft.com/office/drawing/2014/main" id="{D6336581-64E9-B1DD-210F-447B7489CC25}"/>
              </a:ext>
            </a:extLst>
          </p:cNvPr>
          <p:cNvSpPr txBox="1"/>
          <p:nvPr/>
        </p:nvSpPr>
        <p:spPr>
          <a:xfrm>
            <a:off x="4935103" y="1077804"/>
            <a:ext cx="1768433" cy="369332"/>
          </a:xfrm>
          <a:prstGeom prst="rect">
            <a:avLst/>
          </a:prstGeom>
          <a:noFill/>
        </p:spPr>
        <p:txBody>
          <a:bodyPr wrap="none" rtlCol="0">
            <a:spAutoFit/>
          </a:bodyPr>
          <a:lstStyle/>
          <a:p>
            <a:r>
              <a:rPr lang="en-US" sz="1800" b="1" kern="1200" dirty="0">
                <a:solidFill>
                  <a:srgbClr val="FFFFFF"/>
                </a:solidFill>
                <a:effectLst>
                  <a:outerShdw blurRad="38100" dist="38100" dir="2700000" algn="tl">
                    <a:srgbClr val="000000">
                      <a:alpha val="43137"/>
                    </a:srgbClr>
                  </a:outerShdw>
                </a:effectLst>
                <a:latin typeface="Arial Nova" panose="020B0504020202020204" pitchFamily="34" charset="0"/>
                <a:ea typeface="+mn-ea"/>
                <a:cs typeface="+mn-cs"/>
              </a:rPr>
              <a:t>Best 2 Models </a:t>
            </a:r>
            <a:endParaRPr lang="en-US" b="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5EF25C1-8E2E-A6C5-2977-BCC7D2D56562}"/>
              </a:ext>
            </a:extLst>
          </p:cNvPr>
          <p:cNvSpPr txBox="1"/>
          <p:nvPr/>
        </p:nvSpPr>
        <p:spPr>
          <a:xfrm>
            <a:off x="2298708" y="1622612"/>
            <a:ext cx="1293303" cy="369332"/>
          </a:xfrm>
          <a:prstGeom prst="rect">
            <a:avLst/>
          </a:prstGeom>
          <a:noFill/>
        </p:spPr>
        <p:txBody>
          <a:bodyPr wrap="none" rtlCol="0">
            <a:spAutoFit/>
          </a:bodyPr>
          <a:lstStyle/>
          <a:p>
            <a:r>
              <a:rPr lang="en-US" b="1">
                <a:solidFill>
                  <a:schemeClr val="bg1"/>
                </a:solidFill>
                <a:effectLst>
                  <a:outerShdw blurRad="38100" dist="38100" dir="2700000" algn="tl">
                    <a:srgbClr val="000000">
                      <a:alpha val="43137"/>
                    </a:srgbClr>
                  </a:outerShdw>
                </a:effectLst>
              </a:rPr>
              <a:t>MobileNet</a:t>
            </a:r>
            <a:endParaRPr lang="en-US" b="1" dirty="0">
              <a:solidFill>
                <a:schemeClr val="bg1"/>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2449BED7-7E7C-24D5-FD34-1A3C042832D5}"/>
              </a:ext>
            </a:extLst>
          </p:cNvPr>
          <p:cNvSpPr txBox="1"/>
          <p:nvPr/>
        </p:nvSpPr>
        <p:spPr>
          <a:xfrm>
            <a:off x="8599990" y="1613647"/>
            <a:ext cx="995082" cy="369332"/>
          </a:xfrm>
          <a:prstGeom prst="rect">
            <a:avLst/>
          </a:prstGeom>
          <a:noFill/>
        </p:spPr>
        <p:txBody>
          <a:bodyPr wrap="square">
            <a:spAutoFit/>
          </a:bodyPr>
          <a:lstStyle/>
          <a:p>
            <a:r>
              <a:rPr lang="en-US" b="1" dirty="0">
                <a:solidFill>
                  <a:schemeClr val="bg1"/>
                </a:solidFill>
                <a:effectLst>
                  <a:outerShdw blurRad="38100" dist="38100" dir="2700000" algn="tl">
                    <a:srgbClr val="000000">
                      <a:alpha val="43137"/>
                    </a:srgbClr>
                  </a:outerShdw>
                </a:effectLst>
              </a:rPr>
              <a:t>VGG16</a:t>
            </a:r>
          </a:p>
        </p:txBody>
      </p:sp>
      <p:pic>
        <p:nvPicPr>
          <p:cNvPr id="8" name="Picture 7">
            <a:extLst>
              <a:ext uri="{FF2B5EF4-FFF2-40B4-BE49-F238E27FC236}">
                <a16:creationId xmlns:a16="http://schemas.microsoft.com/office/drawing/2014/main" id="{8B78CAA2-14E9-91A8-5B46-09330FCE02FF}"/>
              </a:ext>
            </a:extLst>
          </p:cNvPr>
          <p:cNvPicPr>
            <a:picLocks noChangeAspect="1"/>
          </p:cNvPicPr>
          <p:nvPr/>
        </p:nvPicPr>
        <p:blipFill>
          <a:blip r:embed="rId2"/>
          <a:stretch>
            <a:fillRect/>
          </a:stretch>
        </p:blipFill>
        <p:spPr>
          <a:xfrm>
            <a:off x="6191321" y="2518822"/>
            <a:ext cx="5812420" cy="3201372"/>
          </a:xfrm>
          <a:prstGeom prst="rect">
            <a:avLst/>
          </a:prstGeom>
        </p:spPr>
      </p:pic>
      <p:pic>
        <p:nvPicPr>
          <p:cNvPr id="10" name="Picture 9">
            <a:extLst>
              <a:ext uri="{FF2B5EF4-FFF2-40B4-BE49-F238E27FC236}">
                <a16:creationId xmlns:a16="http://schemas.microsoft.com/office/drawing/2014/main" id="{BA34F9B6-859F-8132-4788-F2926DEB6EE4}"/>
              </a:ext>
            </a:extLst>
          </p:cNvPr>
          <p:cNvPicPr>
            <a:picLocks noChangeAspect="1"/>
          </p:cNvPicPr>
          <p:nvPr/>
        </p:nvPicPr>
        <p:blipFill>
          <a:blip r:embed="rId3"/>
          <a:stretch>
            <a:fillRect/>
          </a:stretch>
        </p:blipFill>
        <p:spPr>
          <a:xfrm>
            <a:off x="36585" y="2518822"/>
            <a:ext cx="5817548" cy="3201372"/>
          </a:xfrm>
          <a:prstGeom prst="rect">
            <a:avLst/>
          </a:prstGeom>
        </p:spPr>
      </p:pic>
    </p:spTree>
    <p:extLst>
      <p:ext uri="{BB962C8B-B14F-4D97-AF65-F5344CB8AC3E}">
        <p14:creationId xmlns:p14="http://schemas.microsoft.com/office/powerpoint/2010/main" val="159860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6A6425-F78F-7EB0-2104-2C499D24AE43}"/>
              </a:ext>
            </a:extLst>
          </p:cNvPr>
          <p:cNvSpPr>
            <a:spLocks noGrp="1"/>
          </p:cNvSpPr>
          <p:nvPr>
            <p:ph type="subTitle" idx="1"/>
          </p:nvPr>
        </p:nvSpPr>
        <p:spPr>
          <a:xfrm>
            <a:off x="-258418" y="467798"/>
            <a:ext cx="12191997" cy="781119"/>
          </a:xfrm>
        </p:spPr>
        <p:txBody>
          <a:bodyPr/>
          <a:lstStyle/>
          <a:p>
            <a:pPr lvl="1"/>
            <a:r>
              <a:rPr lang="en-US" sz="4000" b="1" i="0" dirty="0">
                <a:effectLst>
                  <a:outerShdw blurRad="38100" dist="38100" dir="2700000" algn="tl">
                    <a:srgbClr val="000000">
                      <a:alpha val="43137"/>
                    </a:srgbClr>
                  </a:outerShdw>
                </a:effectLst>
                <a:latin typeface="Biome (Headings)"/>
              </a:rPr>
              <a:t>Classification on weather</a:t>
            </a:r>
            <a:endParaRPr lang="en-US" sz="4000" b="1" i="0" dirty="0">
              <a:solidFill>
                <a:srgbClr val="D1D5DB"/>
              </a:solidFill>
              <a:effectLst>
                <a:outerShdw blurRad="38100" dist="38100" dir="2700000" algn="tl">
                  <a:srgbClr val="000000">
                    <a:alpha val="43137"/>
                  </a:srgbClr>
                </a:outerShdw>
              </a:effectLst>
              <a:latin typeface="Biome (Headings)"/>
            </a:endParaRPr>
          </a:p>
        </p:txBody>
      </p:sp>
      <p:cxnSp>
        <p:nvCxnSpPr>
          <p:cNvPr id="10" name="Straight Connector 9">
            <a:extLst>
              <a:ext uri="{FF2B5EF4-FFF2-40B4-BE49-F238E27FC236}">
                <a16:creationId xmlns:a16="http://schemas.microsoft.com/office/drawing/2014/main" id="{F6062CD7-3883-6E4C-C2AB-F3C80204D6EC}"/>
              </a:ext>
            </a:extLst>
          </p:cNvPr>
          <p:cNvCxnSpPr>
            <a:cxnSpLocks/>
          </p:cNvCxnSpPr>
          <p:nvPr/>
        </p:nvCxnSpPr>
        <p:spPr>
          <a:xfrm>
            <a:off x="6056240" y="1447698"/>
            <a:ext cx="9940" cy="4366692"/>
          </a:xfrm>
          <a:prstGeom prst="line">
            <a:avLst/>
          </a:prstGeom>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C3300AAD-9E5B-D534-8C5A-ED0A2938D050}"/>
              </a:ext>
            </a:extLst>
          </p:cNvPr>
          <p:cNvSpPr txBox="1"/>
          <p:nvPr/>
        </p:nvSpPr>
        <p:spPr>
          <a:xfrm>
            <a:off x="1818861" y="1630953"/>
            <a:ext cx="1953548"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The dataset </a:t>
            </a:r>
          </a:p>
        </p:txBody>
      </p:sp>
      <p:sp>
        <p:nvSpPr>
          <p:cNvPr id="4" name="TextBox 3">
            <a:extLst>
              <a:ext uri="{FF2B5EF4-FFF2-40B4-BE49-F238E27FC236}">
                <a16:creationId xmlns:a16="http://schemas.microsoft.com/office/drawing/2014/main" id="{21F8D344-BB24-26D5-AF1C-66F48DD56C69}"/>
              </a:ext>
            </a:extLst>
          </p:cNvPr>
          <p:cNvSpPr txBox="1"/>
          <p:nvPr/>
        </p:nvSpPr>
        <p:spPr>
          <a:xfrm>
            <a:off x="477372" y="2295359"/>
            <a:ext cx="5062816" cy="2387257"/>
          </a:xfrm>
          <a:prstGeom prst="rect">
            <a:avLst/>
          </a:prstGeom>
          <a:noFill/>
        </p:spPr>
        <p:txBody>
          <a:bodyPr wrap="square">
            <a:spAutoFit/>
          </a:bodyPr>
          <a:lstStyle/>
          <a:p>
            <a:pPr marL="0" marR="0" algn="justLow">
              <a:lnSpc>
                <a:spcPct val="107000"/>
              </a:lnSpc>
              <a:spcBef>
                <a:spcPts val="0"/>
              </a:spcBef>
              <a:spcAft>
                <a:spcPts val="800"/>
              </a:spcAft>
            </a:pPr>
            <a:r>
              <a:rPr lang="en-US" sz="14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The weather dataset presents a detailed record of meteorological conditions, encompassing various parameters crucial for understanding daily weather patterns. The dataset spans different locations and includes observations over time, providing insights into temperature, rainfall, wind speed, humidity, pressure, cloud cover, and precipitation forecasts, By exploring the relationships between these weather parameters, we gain a deeper understanding of the atmospheric conditions and can make informed predictions about future weather patterns, the data contain 25000 rows and 21 columns.</a:t>
            </a:r>
            <a:endParaRPr lang="en-US" sz="11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AB2D8016-3600-3F32-299A-7E3094FFCD5C}"/>
              </a:ext>
            </a:extLst>
          </p:cNvPr>
          <p:cNvPicPr>
            <a:picLocks noChangeAspect="1"/>
          </p:cNvPicPr>
          <p:nvPr/>
        </p:nvPicPr>
        <p:blipFill rotWithShape="1">
          <a:blip r:embed="rId2"/>
          <a:srcRect l="9553" r="55577"/>
          <a:stretch/>
        </p:blipFill>
        <p:spPr>
          <a:xfrm>
            <a:off x="7581972" y="1447698"/>
            <a:ext cx="3114697" cy="4699645"/>
          </a:xfrm>
          <a:prstGeom prst="rect">
            <a:avLst/>
          </a:prstGeom>
        </p:spPr>
      </p:pic>
    </p:spTree>
    <p:extLst>
      <p:ext uri="{BB962C8B-B14F-4D97-AF65-F5344CB8AC3E}">
        <p14:creationId xmlns:p14="http://schemas.microsoft.com/office/powerpoint/2010/main" val="3284476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97ADC56-10C0-289C-A3D9-AF59D30E412C}"/>
              </a:ext>
            </a:extLst>
          </p:cNvPr>
          <p:cNvSpPr txBox="1"/>
          <p:nvPr/>
        </p:nvSpPr>
        <p:spPr>
          <a:xfrm>
            <a:off x="5207776" y="853913"/>
            <a:ext cx="1776448"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About data</a:t>
            </a:r>
          </a:p>
        </p:txBody>
      </p:sp>
      <p:sp>
        <p:nvSpPr>
          <p:cNvPr id="2" name="Subtitle 7">
            <a:extLst>
              <a:ext uri="{FF2B5EF4-FFF2-40B4-BE49-F238E27FC236}">
                <a16:creationId xmlns:a16="http://schemas.microsoft.com/office/drawing/2014/main" id="{41C1F1B0-9765-FA5B-E5C7-B52C3C203052}"/>
              </a:ext>
            </a:extLst>
          </p:cNvPr>
          <p:cNvSpPr txBox="1">
            <a:spLocks/>
          </p:cNvSpPr>
          <p:nvPr/>
        </p:nvSpPr>
        <p:spPr>
          <a:xfrm>
            <a:off x="2363808" y="227708"/>
            <a:ext cx="7464384"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Classification on weather</a:t>
            </a:r>
            <a:endParaRPr lang="en-US" sz="4000" b="1" dirty="0">
              <a:solidFill>
                <a:srgbClr val="D1D5DB"/>
              </a:solidFill>
              <a:effectLst>
                <a:outerShdw blurRad="38100" dist="38100" dir="2700000" algn="tl">
                  <a:srgbClr val="000000">
                    <a:alpha val="43137"/>
                  </a:srgbClr>
                </a:outerShdw>
              </a:effectLst>
              <a:latin typeface="Biome (Headings)"/>
            </a:endParaRPr>
          </a:p>
        </p:txBody>
      </p:sp>
      <p:pic>
        <p:nvPicPr>
          <p:cNvPr id="6" name="Picture 5" descr="A screenshot of a computer&#10;&#10;Description automatically generated">
            <a:extLst>
              <a:ext uri="{FF2B5EF4-FFF2-40B4-BE49-F238E27FC236}">
                <a16:creationId xmlns:a16="http://schemas.microsoft.com/office/drawing/2014/main" id="{CE60D53A-8087-A5ED-057F-2C938F66CAE7}"/>
              </a:ext>
            </a:extLst>
          </p:cNvPr>
          <p:cNvPicPr>
            <a:picLocks noChangeAspect="1"/>
          </p:cNvPicPr>
          <p:nvPr/>
        </p:nvPicPr>
        <p:blipFill>
          <a:blip r:embed="rId2"/>
          <a:stretch>
            <a:fillRect/>
          </a:stretch>
        </p:blipFill>
        <p:spPr>
          <a:xfrm>
            <a:off x="364253" y="1880597"/>
            <a:ext cx="5556256" cy="310162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8D6293D-B115-862C-56D6-6F6B28643B80}"/>
              </a:ext>
            </a:extLst>
          </p:cNvPr>
          <p:cNvPicPr>
            <a:picLocks noChangeAspect="1"/>
          </p:cNvPicPr>
          <p:nvPr/>
        </p:nvPicPr>
        <p:blipFill>
          <a:blip r:embed="rId3"/>
          <a:stretch>
            <a:fillRect/>
          </a:stretch>
        </p:blipFill>
        <p:spPr>
          <a:xfrm>
            <a:off x="6271491" y="1880597"/>
            <a:ext cx="5556256" cy="3066100"/>
          </a:xfrm>
          <a:prstGeom prst="rect">
            <a:avLst/>
          </a:prstGeom>
        </p:spPr>
      </p:pic>
    </p:spTree>
    <p:extLst>
      <p:ext uri="{BB962C8B-B14F-4D97-AF65-F5344CB8AC3E}">
        <p14:creationId xmlns:p14="http://schemas.microsoft.com/office/powerpoint/2010/main" val="3906244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97ADC56-10C0-289C-A3D9-AF59D30E412C}"/>
              </a:ext>
            </a:extLst>
          </p:cNvPr>
          <p:cNvSpPr txBox="1"/>
          <p:nvPr/>
        </p:nvSpPr>
        <p:spPr>
          <a:xfrm>
            <a:off x="4954693" y="853913"/>
            <a:ext cx="228261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preprocessing</a:t>
            </a:r>
          </a:p>
        </p:txBody>
      </p:sp>
      <p:sp>
        <p:nvSpPr>
          <p:cNvPr id="2" name="Subtitle 7">
            <a:extLst>
              <a:ext uri="{FF2B5EF4-FFF2-40B4-BE49-F238E27FC236}">
                <a16:creationId xmlns:a16="http://schemas.microsoft.com/office/drawing/2014/main" id="{41C1F1B0-9765-FA5B-E5C7-B52C3C203052}"/>
              </a:ext>
            </a:extLst>
          </p:cNvPr>
          <p:cNvSpPr txBox="1">
            <a:spLocks/>
          </p:cNvSpPr>
          <p:nvPr/>
        </p:nvSpPr>
        <p:spPr>
          <a:xfrm>
            <a:off x="2474643" y="273890"/>
            <a:ext cx="7242711"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Classification on weather</a:t>
            </a:r>
            <a:endParaRPr lang="en-US" sz="4000" b="1" dirty="0">
              <a:solidFill>
                <a:srgbClr val="D1D5DB"/>
              </a:solidFill>
              <a:effectLst>
                <a:outerShdw blurRad="38100" dist="38100" dir="2700000" algn="tl">
                  <a:srgbClr val="000000">
                    <a:alpha val="43137"/>
                  </a:srgbClr>
                </a:outerShdw>
              </a:effectLst>
              <a:latin typeface="Biome (Headings)"/>
            </a:endParaRPr>
          </a:p>
        </p:txBody>
      </p:sp>
      <p:pic>
        <p:nvPicPr>
          <p:cNvPr id="4" name="Picture 3" descr="A white background with colorful text&#10;&#10;Description automatically generated">
            <a:extLst>
              <a:ext uri="{FF2B5EF4-FFF2-40B4-BE49-F238E27FC236}">
                <a16:creationId xmlns:a16="http://schemas.microsoft.com/office/drawing/2014/main" id="{7A945B55-86BE-2E09-6D2A-0386F4FBBC55}"/>
              </a:ext>
            </a:extLst>
          </p:cNvPr>
          <p:cNvPicPr>
            <a:picLocks noChangeAspect="1"/>
          </p:cNvPicPr>
          <p:nvPr/>
        </p:nvPicPr>
        <p:blipFill rotWithShape="1">
          <a:blip r:embed="rId2"/>
          <a:srcRect l="4023" r="61054"/>
          <a:stretch/>
        </p:blipFill>
        <p:spPr>
          <a:xfrm>
            <a:off x="258618" y="1726720"/>
            <a:ext cx="3833091" cy="4030763"/>
          </a:xfrm>
          <a:prstGeom prst="rect">
            <a:avLst/>
          </a:prstGeom>
        </p:spPr>
      </p:pic>
      <p:pic>
        <p:nvPicPr>
          <p:cNvPr id="7" name="Picture 6">
            <a:extLst>
              <a:ext uri="{FF2B5EF4-FFF2-40B4-BE49-F238E27FC236}">
                <a16:creationId xmlns:a16="http://schemas.microsoft.com/office/drawing/2014/main" id="{F0166B8E-9E74-F486-77F6-646DFF9537B4}"/>
              </a:ext>
            </a:extLst>
          </p:cNvPr>
          <p:cNvPicPr>
            <a:picLocks noChangeAspect="1"/>
          </p:cNvPicPr>
          <p:nvPr/>
        </p:nvPicPr>
        <p:blipFill rotWithShape="1">
          <a:blip r:embed="rId3"/>
          <a:srcRect l="7264" r="24954" b="5055"/>
          <a:stretch/>
        </p:blipFill>
        <p:spPr>
          <a:xfrm>
            <a:off x="4376827" y="1726720"/>
            <a:ext cx="3438344" cy="4030763"/>
          </a:xfrm>
          <a:prstGeom prst="rect">
            <a:avLst/>
          </a:prstGeom>
        </p:spPr>
      </p:pic>
      <p:pic>
        <p:nvPicPr>
          <p:cNvPr id="13" name="Picture 12">
            <a:extLst>
              <a:ext uri="{FF2B5EF4-FFF2-40B4-BE49-F238E27FC236}">
                <a16:creationId xmlns:a16="http://schemas.microsoft.com/office/drawing/2014/main" id="{8811F249-CFA4-8B4A-530C-FAAEAF270E19}"/>
              </a:ext>
            </a:extLst>
          </p:cNvPr>
          <p:cNvPicPr>
            <a:picLocks noChangeAspect="1"/>
          </p:cNvPicPr>
          <p:nvPr/>
        </p:nvPicPr>
        <p:blipFill rotWithShape="1">
          <a:blip r:embed="rId4"/>
          <a:srcRect l="10145" t="1667" r="47456" b="3970"/>
          <a:stretch/>
        </p:blipFill>
        <p:spPr>
          <a:xfrm>
            <a:off x="8239472" y="1726720"/>
            <a:ext cx="3438344" cy="4030763"/>
          </a:xfrm>
          <a:prstGeom prst="rect">
            <a:avLst/>
          </a:prstGeom>
        </p:spPr>
      </p:pic>
    </p:spTree>
    <p:extLst>
      <p:ext uri="{BB962C8B-B14F-4D97-AF65-F5344CB8AC3E}">
        <p14:creationId xmlns:p14="http://schemas.microsoft.com/office/powerpoint/2010/main" val="250815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062CD7-3883-6E4C-C2AB-F3C80204D6EC}"/>
              </a:ext>
            </a:extLst>
          </p:cNvPr>
          <p:cNvCxnSpPr>
            <a:cxnSpLocks/>
          </p:cNvCxnSpPr>
          <p:nvPr/>
        </p:nvCxnSpPr>
        <p:spPr>
          <a:xfrm>
            <a:off x="6056240" y="1447698"/>
            <a:ext cx="9940" cy="4366692"/>
          </a:xfrm>
          <a:prstGeom prst="line">
            <a:avLst/>
          </a:prstGeom>
        </p:spPr>
        <p:style>
          <a:lnRef idx="3">
            <a:schemeClr val="accent4"/>
          </a:lnRef>
          <a:fillRef idx="0">
            <a:schemeClr val="accent4"/>
          </a:fillRef>
          <a:effectRef idx="2">
            <a:schemeClr val="accent4"/>
          </a:effectRef>
          <a:fontRef idx="minor">
            <a:schemeClr val="tx1"/>
          </a:fontRef>
        </p:style>
      </p:cxnSp>
      <p:pic>
        <p:nvPicPr>
          <p:cNvPr id="3" name="Picture 2">
            <a:extLst>
              <a:ext uri="{FF2B5EF4-FFF2-40B4-BE49-F238E27FC236}">
                <a16:creationId xmlns:a16="http://schemas.microsoft.com/office/drawing/2014/main" id="{D04A7764-0D0E-1D7E-6EDC-81137A15F5BC}"/>
              </a:ext>
            </a:extLst>
          </p:cNvPr>
          <p:cNvPicPr>
            <a:picLocks noChangeAspect="1"/>
          </p:cNvPicPr>
          <p:nvPr/>
        </p:nvPicPr>
        <p:blipFill>
          <a:blip r:embed="rId2"/>
          <a:stretch>
            <a:fillRect/>
          </a:stretch>
        </p:blipFill>
        <p:spPr>
          <a:xfrm>
            <a:off x="837744" y="1447698"/>
            <a:ext cx="10516511" cy="5098222"/>
          </a:xfrm>
          <a:prstGeom prst="rect">
            <a:avLst/>
          </a:prstGeom>
        </p:spPr>
      </p:pic>
      <p:sp>
        <p:nvSpPr>
          <p:cNvPr id="5" name="Subtitle 4">
            <a:extLst>
              <a:ext uri="{FF2B5EF4-FFF2-40B4-BE49-F238E27FC236}">
                <a16:creationId xmlns:a16="http://schemas.microsoft.com/office/drawing/2014/main" id="{56EBC920-86B3-554F-38A4-6CA0873CFDEF}"/>
              </a:ext>
            </a:extLst>
          </p:cNvPr>
          <p:cNvSpPr>
            <a:spLocks noGrp="1"/>
          </p:cNvSpPr>
          <p:nvPr>
            <p:ph type="subTitle" idx="1"/>
          </p:nvPr>
        </p:nvSpPr>
        <p:spPr/>
        <p:txBody>
          <a:bodyPr/>
          <a:lstStyle/>
          <a:p>
            <a:endParaRPr lang="en-US"/>
          </a:p>
        </p:txBody>
      </p:sp>
      <p:sp>
        <p:nvSpPr>
          <p:cNvPr id="6" name="Subtitle 7">
            <a:extLst>
              <a:ext uri="{FF2B5EF4-FFF2-40B4-BE49-F238E27FC236}">
                <a16:creationId xmlns:a16="http://schemas.microsoft.com/office/drawing/2014/main" id="{CC9CA9AE-A0F0-8756-C3C3-F3D269A4140F}"/>
              </a:ext>
            </a:extLst>
          </p:cNvPr>
          <p:cNvSpPr txBox="1">
            <a:spLocks/>
          </p:cNvSpPr>
          <p:nvPr/>
        </p:nvSpPr>
        <p:spPr>
          <a:xfrm>
            <a:off x="2474643" y="273890"/>
            <a:ext cx="7242711"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Classification on weather</a:t>
            </a:r>
            <a:endParaRPr lang="en-US" sz="4000" b="1" dirty="0">
              <a:solidFill>
                <a:srgbClr val="D1D5DB"/>
              </a:solidFill>
              <a:effectLst>
                <a:outerShdw blurRad="38100" dist="38100" dir="2700000" algn="tl">
                  <a:srgbClr val="000000">
                    <a:alpha val="43137"/>
                  </a:srgbClr>
                </a:outerShdw>
              </a:effectLst>
              <a:latin typeface="Biome (Headings)"/>
            </a:endParaRPr>
          </a:p>
        </p:txBody>
      </p:sp>
      <p:sp>
        <p:nvSpPr>
          <p:cNvPr id="7" name="TextBox 6">
            <a:extLst>
              <a:ext uri="{FF2B5EF4-FFF2-40B4-BE49-F238E27FC236}">
                <a16:creationId xmlns:a16="http://schemas.microsoft.com/office/drawing/2014/main" id="{2672A1A9-D42C-B5E9-566F-28C54FA60EC1}"/>
              </a:ext>
            </a:extLst>
          </p:cNvPr>
          <p:cNvSpPr txBox="1"/>
          <p:nvPr/>
        </p:nvSpPr>
        <p:spPr>
          <a:xfrm>
            <a:off x="4954693" y="853913"/>
            <a:ext cx="228261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preprocessing</a:t>
            </a:r>
          </a:p>
        </p:txBody>
      </p:sp>
    </p:spTree>
    <p:extLst>
      <p:ext uri="{BB962C8B-B14F-4D97-AF65-F5344CB8AC3E}">
        <p14:creationId xmlns:p14="http://schemas.microsoft.com/office/powerpoint/2010/main" val="388946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062CD7-3883-6E4C-C2AB-F3C80204D6EC}"/>
              </a:ext>
            </a:extLst>
          </p:cNvPr>
          <p:cNvCxnSpPr>
            <a:cxnSpLocks/>
          </p:cNvCxnSpPr>
          <p:nvPr/>
        </p:nvCxnSpPr>
        <p:spPr>
          <a:xfrm>
            <a:off x="6056240" y="1447698"/>
            <a:ext cx="9940" cy="4366692"/>
          </a:xfrm>
          <a:prstGeom prst="line">
            <a:avLst/>
          </a:prstGeom>
        </p:spPr>
        <p:style>
          <a:lnRef idx="3">
            <a:schemeClr val="accent4"/>
          </a:lnRef>
          <a:fillRef idx="0">
            <a:schemeClr val="accent4"/>
          </a:fillRef>
          <a:effectRef idx="2">
            <a:schemeClr val="accent4"/>
          </a:effectRef>
          <a:fontRef idx="minor">
            <a:schemeClr val="tx1"/>
          </a:fontRef>
        </p:style>
      </p:cxnSp>
      <p:sp>
        <p:nvSpPr>
          <p:cNvPr id="6" name="Subtitle 7">
            <a:extLst>
              <a:ext uri="{FF2B5EF4-FFF2-40B4-BE49-F238E27FC236}">
                <a16:creationId xmlns:a16="http://schemas.microsoft.com/office/drawing/2014/main" id="{CC9CA9AE-A0F0-8756-C3C3-F3D269A4140F}"/>
              </a:ext>
            </a:extLst>
          </p:cNvPr>
          <p:cNvSpPr txBox="1">
            <a:spLocks/>
          </p:cNvSpPr>
          <p:nvPr/>
        </p:nvSpPr>
        <p:spPr>
          <a:xfrm>
            <a:off x="2474643" y="273890"/>
            <a:ext cx="7242711"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Classification on weather</a:t>
            </a:r>
            <a:endParaRPr lang="en-US" sz="4000" b="1" dirty="0">
              <a:solidFill>
                <a:srgbClr val="D1D5DB"/>
              </a:solidFill>
              <a:effectLst>
                <a:outerShdw blurRad="38100" dist="38100" dir="2700000" algn="tl">
                  <a:srgbClr val="000000">
                    <a:alpha val="43137"/>
                  </a:srgbClr>
                </a:outerShdw>
              </a:effectLst>
              <a:latin typeface="Biome (Headings)"/>
            </a:endParaRPr>
          </a:p>
        </p:txBody>
      </p:sp>
      <p:pic>
        <p:nvPicPr>
          <p:cNvPr id="4" name="Picture 3">
            <a:extLst>
              <a:ext uri="{FF2B5EF4-FFF2-40B4-BE49-F238E27FC236}">
                <a16:creationId xmlns:a16="http://schemas.microsoft.com/office/drawing/2014/main" id="{029D2461-5595-26B0-6522-F6F6808E306F}"/>
              </a:ext>
            </a:extLst>
          </p:cNvPr>
          <p:cNvPicPr>
            <a:picLocks noChangeAspect="1"/>
          </p:cNvPicPr>
          <p:nvPr/>
        </p:nvPicPr>
        <p:blipFill rotWithShape="1">
          <a:blip r:embed="rId2"/>
          <a:srcRect l="9900" r="19717"/>
          <a:stretch/>
        </p:blipFill>
        <p:spPr>
          <a:xfrm>
            <a:off x="267368" y="1572153"/>
            <a:ext cx="5440603" cy="4242237"/>
          </a:xfrm>
          <a:prstGeom prst="rect">
            <a:avLst/>
          </a:prstGeom>
        </p:spPr>
      </p:pic>
      <p:pic>
        <p:nvPicPr>
          <p:cNvPr id="8" name="Picture 7">
            <a:extLst>
              <a:ext uri="{FF2B5EF4-FFF2-40B4-BE49-F238E27FC236}">
                <a16:creationId xmlns:a16="http://schemas.microsoft.com/office/drawing/2014/main" id="{46430FA3-CB5E-8101-352E-5C61A1906CA0}"/>
              </a:ext>
            </a:extLst>
          </p:cNvPr>
          <p:cNvPicPr>
            <a:picLocks noChangeAspect="1"/>
          </p:cNvPicPr>
          <p:nvPr/>
        </p:nvPicPr>
        <p:blipFill rotWithShape="1">
          <a:blip r:embed="rId3"/>
          <a:srcRect l="3386" r="39700" b="4086"/>
          <a:stretch/>
        </p:blipFill>
        <p:spPr>
          <a:xfrm>
            <a:off x="6355978" y="2282575"/>
            <a:ext cx="5568654" cy="2821391"/>
          </a:xfrm>
          <a:prstGeom prst="rect">
            <a:avLst/>
          </a:prstGeom>
        </p:spPr>
      </p:pic>
      <p:sp>
        <p:nvSpPr>
          <p:cNvPr id="9" name="TextBox 8">
            <a:extLst>
              <a:ext uri="{FF2B5EF4-FFF2-40B4-BE49-F238E27FC236}">
                <a16:creationId xmlns:a16="http://schemas.microsoft.com/office/drawing/2014/main" id="{60C7D2B9-7664-E7DD-E819-6AF6EF8B091C}"/>
              </a:ext>
            </a:extLst>
          </p:cNvPr>
          <p:cNvSpPr txBox="1"/>
          <p:nvPr/>
        </p:nvSpPr>
        <p:spPr>
          <a:xfrm>
            <a:off x="4954693" y="853913"/>
            <a:ext cx="1823769"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Visualizing </a:t>
            </a:r>
          </a:p>
        </p:txBody>
      </p:sp>
    </p:spTree>
    <p:extLst>
      <p:ext uri="{BB962C8B-B14F-4D97-AF65-F5344CB8AC3E}">
        <p14:creationId xmlns:p14="http://schemas.microsoft.com/office/powerpoint/2010/main" val="266241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062CD7-3883-6E4C-C2AB-F3C80204D6EC}"/>
              </a:ext>
            </a:extLst>
          </p:cNvPr>
          <p:cNvCxnSpPr>
            <a:cxnSpLocks/>
          </p:cNvCxnSpPr>
          <p:nvPr/>
        </p:nvCxnSpPr>
        <p:spPr>
          <a:xfrm>
            <a:off x="6056240" y="1447698"/>
            <a:ext cx="9940" cy="4366692"/>
          </a:xfrm>
          <a:prstGeom prst="line">
            <a:avLst/>
          </a:prstGeom>
        </p:spPr>
        <p:style>
          <a:lnRef idx="3">
            <a:schemeClr val="accent4"/>
          </a:lnRef>
          <a:fillRef idx="0">
            <a:schemeClr val="accent4"/>
          </a:fillRef>
          <a:effectRef idx="2">
            <a:schemeClr val="accent4"/>
          </a:effectRef>
          <a:fontRef idx="minor">
            <a:schemeClr val="tx1"/>
          </a:fontRef>
        </p:style>
      </p:cxnSp>
      <p:sp>
        <p:nvSpPr>
          <p:cNvPr id="6" name="Subtitle 7">
            <a:extLst>
              <a:ext uri="{FF2B5EF4-FFF2-40B4-BE49-F238E27FC236}">
                <a16:creationId xmlns:a16="http://schemas.microsoft.com/office/drawing/2014/main" id="{CC9CA9AE-A0F0-8756-C3C3-F3D269A4140F}"/>
              </a:ext>
            </a:extLst>
          </p:cNvPr>
          <p:cNvSpPr txBox="1">
            <a:spLocks/>
          </p:cNvSpPr>
          <p:nvPr/>
        </p:nvSpPr>
        <p:spPr>
          <a:xfrm>
            <a:off x="2474643" y="273890"/>
            <a:ext cx="7242711"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Classification on weather</a:t>
            </a:r>
            <a:endParaRPr lang="en-US" sz="4000" b="1" dirty="0">
              <a:solidFill>
                <a:srgbClr val="D1D5DB"/>
              </a:solidFill>
              <a:effectLst>
                <a:outerShdw blurRad="38100" dist="38100" dir="2700000" algn="tl">
                  <a:srgbClr val="000000">
                    <a:alpha val="43137"/>
                  </a:srgbClr>
                </a:outerShdw>
              </a:effectLst>
              <a:latin typeface="Biome (Headings)"/>
            </a:endParaRPr>
          </a:p>
        </p:txBody>
      </p:sp>
      <p:sp>
        <p:nvSpPr>
          <p:cNvPr id="9" name="TextBox 8">
            <a:extLst>
              <a:ext uri="{FF2B5EF4-FFF2-40B4-BE49-F238E27FC236}">
                <a16:creationId xmlns:a16="http://schemas.microsoft.com/office/drawing/2014/main" id="{60C7D2B9-7664-E7DD-E819-6AF6EF8B091C}"/>
              </a:ext>
            </a:extLst>
          </p:cNvPr>
          <p:cNvSpPr txBox="1"/>
          <p:nvPr/>
        </p:nvSpPr>
        <p:spPr>
          <a:xfrm>
            <a:off x="5169911" y="780769"/>
            <a:ext cx="1393330"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Models  </a:t>
            </a:r>
          </a:p>
        </p:txBody>
      </p:sp>
      <p:pic>
        <p:nvPicPr>
          <p:cNvPr id="3" name="Picture 2">
            <a:extLst>
              <a:ext uri="{FF2B5EF4-FFF2-40B4-BE49-F238E27FC236}">
                <a16:creationId xmlns:a16="http://schemas.microsoft.com/office/drawing/2014/main" id="{B31AB267-3995-36FA-C11E-CB008DABD892}"/>
              </a:ext>
            </a:extLst>
          </p:cNvPr>
          <p:cNvPicPr>
            <a:picLocks noChangeAspect="1"/>
          </p:cNvPicPr>
          <p:nvPr/>
        </p:nvPicPr>
        <p:blipFill>
          <a:blip r:embed="rId2"/>
          <a:stretch>
            <a:fillRect/>
          </a:stretch>
        </p:blipFill>
        <p:spPr>
          <a:xfrm>
            <a:off x="4094773" y="1369482"/>
            <a:ext cx="3543607" cy="1577477"/>
          </a:xfrm>
          <a:prstGeom prst="rect">
            <a:avLst/>
          </a:prstGeom>
        </p:spPr>
      </p:pic>
      <p:pic>
        <p:nvPicPr>
          <p:cNvPr id="7" name="Picture 6">
            <a:extLst>
              <a:ext uri="{FF2B5EF4-FFF2-40B4-BE49-F238E27FC236}">
                <a16:creationId xmlns:a16="http://schemas.microsoft.com/office/drawing/2014/main" id="{B448D40E-113D-3A98-F7B7-4E4486B9F573}"/>
              </a:ext>
            </a:extLst>
          </p:cNvPr>
          <p:cNvPicPr>
            <a:picLocks noChangeAspect="1"/>
          </p:cNvPicPr>
          <p:nvPr/>
        </p:nvPicPr>
        <p:blipFill rotWithShape="1">
          <a:blip r:embed="rId3"/>
          <a:srcRect l="5812" r="903" b="3794"/>
          <a:stretch/>
        </p:blipFill>
        <p:spPr>
          <a:xfrm>
            <a:off x="1181358" y="3092823"/>
            <a:ext cx="9769643" cy="3558082"/>
          </a:xfrm>
          <a:prstGeom prst="rect">
            <a:avLst/>
          </a:prstGeom>
        </p:spPr>
      </p:pic>
    </p:spTree>
    <p:extLst>
      <p:ext uri="{BB962C8B-B14F-4D97-AF65-F5344CB8AC3E}">
        <p14:creationId xmlns:p14="http://schemas.microsoft.com/office/powerpoint/2010/main" val="2577240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7">
            <a:extLst>
              <a:ext uri="{FF2B5EF4-FFF2-40B4-BE49-F238E27FC236}">
                <a16:creationId xmlns:a16="http://schemas.microsoft.com/office/drawing/2014/main" id="{CC9CA9AE-A0F0-8756-C3C3-F3D269A4140F}"/>
              </a:ext>
            </a:extLst>
          </p:cNvPr>
          <p:cNvSpPr txBox="1">
            <a:spLocks/>
          </p:cNvSpPr>
          <p:nvPr/>
        </p:nvSpPr>
        <p:spPr>
          <a:xfrm>
            <a:off x="2474643" y="273890"/>
            <a:ext cx="7242711"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Classification on weather</a:t>
            </a:r>
            <a:endParaRPr lang="en-US" sz="4000" b="1" dirty="0">
              <a:solidFill>
                <a:srgbClr val="D1D5DB"/>
              </a:solidFill>
              <a:effectLst>
                <a:outerShdw blurRad="38100" dist="38100" dir="2700000" algn="tl">
                  <a:srgbClr val="000000">
                    <a:alpha val="43137"/>
                  </a:srgbClr>
                </a:outerShdw>
              </a:effectLst>
              <a:latin typeface="Biome (Headings)"/>
            </a:endParaRPr>
          </a:p>
        </p:txBody>
      </p:sp>
      <p:sp>
        <p:nvSpPr>
          <p:cNvPr id="9" name="TextBox 8">
            <a:extLst>
              <a:ext uri="{FF2B5EF4-FFF2-40B4-BE49-F238E27FC236}">
                <a16:creationId xmlns:a16="http://schemas.microsoft.com/office/drawing/2014/main" id="{60C7D2B9-7664-E7DD-E819-6AF6EF8B091C}"/>
              </a:ext>
            </a:extLst>
          </p:cNvPr>
          <p:cNvSpPr txBox="1"/>
          <p:nvPr/>
        </p:nvSpPr>
        <p:spPr>
          <a:xfrm>
            <a:off x="5123776" y="780769"/>
            <a:ext cx="194444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Dashboard  </a:t>
            </a:r>
          </a:p>
        </p:txBody>
      </p:sp>
      <p:pic>
        <p:nvPicPr>
          <p:cNvPr id="4" name="Picture 3">
            <a:extLst>
              <a:ext uri="{FF2B5EF4-FFF2-40B4-BE49-F238E27FC236}">
                <a16:creationId xmlns:a16="http://schemas.microsoft.com/office/drawing/2014/main" id="{8E1BA2EA-73E9-68E4-3CB1-7134CD464DB9}"/>
              </a:ext>
            </a:extLst>
          </p:cNvPr>
          <p:cNvPicPr>
            <a:picLocks noChangeAspect="1"/>
          </p:cNvPicPr>
          <p:nvPr/>
        </p:nvPicPr>
        <p:blipFill>
          <a:blip r:embed="rId2"/>
          <a:stretch>
            <a:fillRect/>
          </a:stretch>
        </p:blipFill>
        <p:spPr>
          <a:xfrm>
            <a:off x="6563241" y="1632454"/>
            <a:ext cx="5306030" cy="3701546"/>
          </a:xfrm>
          <a:prstGeom prst="rect">
            <a:avLst/>
          </a:prstGeom>
        </p:spPr>
      </p:pic>
      <p:pic>
        <p:nvPicPr>
          <p:cNvPr id="8" name="Picture 7">
            <a:extLst>
              <a:ext uri="{FF2B5EF4-FFF2-40B4-BE49-F238E27FC236}">
                <a16:creationId xmlns:a16="http://schemas.microsoft.com/office/drawing/2014/main" id="{F6D0EAD5-529A-E982-1141-3A83864162C7}"/>
              </a:ext>
            </a:extLst>
          </p:cNvPr>
          <p:cNvPicPr>
            <a:picLocks noChangeAspect="1"/>
          </p:cNvPicPr>
          <p:nvPr/>
        </p:nvPicPr>
        <p:blipFill>
          <a:blip r:embed="rId3"/>
          <a:stretch>
            <a:fillRect/>
          </a:stretch>
        </p:blipFill>
        <p:spPr>
          <a:xfrm>
            <a:off x="322728" y="1632454"/>
            <a:ext cx="5306030" cy="3701547"/>
          </a:xfrm>
          <a:prstGeom prst="rect">
            <a:avLst/>
          </a:prstGeom>
        </p:spPr>
      </p:pic>
    </p:spTree>
    <p:extLst>
      <p:ext uri="{BB962C8B-B14F-4D97-AF65-F5344CB8AC3E}">
        <p14:creationId xmlns:p14="http://schemas.microsoft.com/office/powerpoint/2010/main" val="39893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6A6425-F78F-7EB0-2104-2C499D24AE43}"/>
              </a:ext>
            </a:extLst>
          </p:cNvPr>
          <p:cNvSpPr>
            <a:spLocks noGrp="1"/>
          </p:cNvSpPr>
          <p:nvPr>
            <p:ph type="subTitle" idx="1"/>
          </p:nvPr>
        </p:nvSpPr>
        <p:spPr>
          <a:xfrm>
            <a:off x="2200835" y="469431"/>
            <a:ext cx="7790329" cy="781119"/>
          </a:xfrm>
        </p:spPr>
        <p:txBody>
          <a:bodyPr/>
          <a:lstStyle/>
          <a:p>
            <a:pPr lvl="1"/>
            <a:r>
              <a:rPr lang="en-US" sz="4000" b="1" dirty="0">
                <a:effectLst>
                  <a:outerShdw blurRad="38100" dist="38100" dir="2700000" algn="tl">
                    <a:srgbClr val="000000">
                      <a:alpha val="43137"/>
                    </a:srgbClr>
                  </a:outerShdw>
                </a:effectLst>
                <a:latin typeface="Biome (Headings)"/>
              </a:rPr>
              <a:t>Clustering </a:t>
            </a:r>
            <a:r>
              <a:rPr lang="en-US" sz="4000" b="1" i="0" dirty="0">
                <a:effectLst>
                  <a:outerShdw blurRad="38100" dist="38100" dir="2700000" algn="tl">
                    <a:srgbClr val="000000">
                      <a:alpha val="43137"/>
                    </a:srgbClr>
                  </a:outerShdw>
                </a:effectLst>
                <a:latin typeface="Biome (Headings)"/>
              </a:rPr>
              <a:t>on </a:t>
            </a:r>
            <a:r>
              <a:rPr lang="en-US" sz="4000" b="1" dirty="0">
                <a:effectLst>
                  <a:outerShdw blurRad="38100" dist="38100" dir="2700000" algn="tl">
                    <a:srgbClr val="000000">
                      <a:alpha val="43137"/>
                    </a:srgbClr>
                  </a:outerShdw>
                </a:effectLst>
                <a:latin typeface="Biome (Headings)"/>
              </a:rPr>
              <a:t>online-retail</a:t>
            </a:r>
            <a:endParaRPr lang="en-US" sz="4000" b="1" i="0" dirty="0">
              <a:solidFill>
                <a:srgbClr val="D1D5DB"/>
              </a:solidFill>
              <a:effectLst>
                <a:outerShdw blurRad="38100" dist="38100" dir="2700000" algn="tl">
                  <a:srgbClr val="000000">
                    <a:alpha val="43137"/>
                  </a:srgbClr>
                </a:outerShdw>
              </a:effectLst>
              <a:latin typeface="Biome (Headings)"/>
            </a:endParaRPr>
          </a:p>
        </p:txBody>
      </p:sp>
      <p:cxnSp>
        <p:nvCxnSpPr>
          <p:cNvPr id="10" name="Straight Connector 9">
            <a:extLst>
              <a:ext uri="{FF2B5EF4-FFF2-40B4-BE49-F238E27FC236}">
                <a16:creationId xmlns:a16="http://schemas.microsoft.com/office/drawing/2014/main" id="{F6062CD7-3883-6E4C-C2AB-F3C80204D6EC}"/>
              </a:ext>
            </a:extLst>
          </p:cNvPr>
          <p:cNvCxnSpPr>
            <a:cxnSpLocks/>
          </p:cNvCxnSpPr>
          <p:nvPr/>
        </p:nvCxnSpPr>
        <p:spPr>
          <a:xfrm>
            <a:off x="6099308" y="1447698"/>
            <a:ext cx="9940" cy="4366692"/>
          </a:xfrm>
          <a:prstGeom prst="line">
            <a:avLst/>
          </a:prstGeom>
        </p:spPr>
        <p:style>
          <a:lnRef idx="3">
            <a:schemeClr val="accent4"/>
          </a:lnRef>
          <a:fillRef idx="0">
            <a:schemeClr val="accent4"/>
          </a:fillRef>
          <a:effectRef idx="2">
            <a:schemeClr val="accent4"/>
          </a:effectRef>
          <a:fontRef idx="minor">
            <a:schemeClr val="tx1"/>
          </a:fontRef>
        </p:style>
      </p:cxnSp>
      <p:sp>
        <p:nvSpPr>
          <p:cNvPr id="2" name="TextBox 1">
            <a:extLst>
              <a:ext uri="{FF2B5EF4-FFF2-40B4-BE49-F238E27FC236}">
                <a16:creationId xmlns:a16="http://schemas.microsoft.com/office/drawing/2014/main" id="{CA4ACB55-91E7-1128-B5E5-E7F6EFE507B4}"/>
              </a:ext>
            </a:extLst>
          </p:cNvPr>
          <p:cNvSpPr txBox="1"/>
          <p:nvPr/>
        </p:nvSpPr>
        <p:spPr>
          <a:xfrm>
            <a:off x="228600" y="2391563"/>
            <a:ext cx="5724939" cy="2462213"/>
          </a:xfrm>
          <a:prstGeom prst="rect">
            <a:avLst/>
          </a:prstGeom>
          <a:noFill/>
        </p:spPr>
        <p:txBody>
          <a:bodyPr wrap="square" rtlCol="0">
            <a:spAutoFit/>
          </a:bodyPr>
          <a:lstStyle/>
          <a:p>
            <a:br>
              <a:rPr lang="en-US" sz="1400" dirty="0"/>
            </a:br>
            <a:r>
              <a:rPr lang="en-US" sz="1400" b="0" i="0" dirty="0">
                <a:solidFill>
                  <a:schemeClr val="bg1"/>
                </a:solidFill>
                <a:effectLst>
                  <a:outerShdw blurRad="38100" dist="38100" dir="2700000" algn="tl">
                    <a:srgbClr val="000000">
                      <a:alpha val="43137"/>
                    </a:srgbClr>
                  </a:outerShdw>
                </a:effectLst>
                <a:latin typeface="Söhne"/>
              </a:rPr>
              <a:t>In the digital age, businesses rely on customer segmentation to tailor marketing and allocate resources effectively. Amid the dynamic COVID-19-driven digital shift, fostering lasting customer relationships is paramount. By analyzing demographic, geographic, behavioral, and psychological data, businesses can personalize strategies for specific customer segments, boosting satisfaction and loyalty. Adapting customer engagement to the digital shift is critical, necessitating constant analysis of changing consumer behaviors. Thorough research and ongoing segmentation strategy refinement are crucial to minimize product launch risks, positioning businesses to meet evolving preferences successfully.</a:t>
            </a:r>
            <a:endParaRPr lang="en-US" sz="1400" dirty="0">
              <a:solidFill>
                <a:schemeClr val="bg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5E5F1317-2664-6AC7-42CB-E6C91C6FFD75}"/>
              </a:ext>
            </a:extLst>
          </p:cNvPr>
          <p:cNvSpPr txBox="1"/>
          <p:nvPr/>
        </p:nvSpPr>
        <p:spPr>
          <a:xfrm>
            <a:off x="1818861" y="1861786"/>
            <a:ext cx="1858714" cy="461665"/>
          </a:xfrm>
          <a:prstGeom prst="rect">
            <a:avLst/>
          </a:prstGeom>
          <a:noFill/>
        </p:spPr>
        <p:txBody>
          <a:bodyPr wrap="none" rtlCol="0">
            <a:spAutoFit/>
          </a:bodyPr>
          <a:lstStyle/>
          <a:p>
            <a:r>
              <a:rPr lang="en-US" sz="2400" dirty="0">
                <a:solidFill>
                  <a:schemeClr val="bg1"/>
                </a:solidFill>
              </a:rPr>
              <a:t>The dataset </a:t>
            </a:r>
          </a:p>
        </p:txBody>
      </p:sp>
      <p:pic>
        <p:nvPicPr>
          <p:cNvPr id="7" name="Picture 6" descr="A screenshot of a computer&#10;&#10;Description automatically generated">
            <a:extLst>
              <a:ext uri="{FF2B5EF4-FFF2-40B4-BE49-F238E27FC236}">
                <a16:creationId xmlns:a16="http://schemas.microsoft.com/office/drawing/2014/main" id="{7B456D99-8AD2-1CBB-C8C7-C72AF82D97EC}"/>
              </a:ext>
            </a:extLst>
          </p:cNvPr>
          <p:cNvPicPr>
            <a:picLocks noChangeAspect="1"/>
          </p:cNvPicPr>
          <p:nvPr/>
        </p:nvPicPr>
        <p:blipFill>
          <a:blip r:embed="rId2"/>
          <a:stretch>
            <a:fillRect/>
          </a:stretch>
        </p:blipFill>
        <p:spPr>
          <a:xfrm>
            <a:off x="6334282" y="1963409"/>
            <a:ext cx="5629118" cy="3224817"/>
          </a:xfrm>
          <a:prstGeom prst="rect">
            <a:avLst/>
          </a:prstGeom>
        </p:spPr>
      </p:pic>
    </p:spTree>
    <p:extLst>
      <p:ext uri="{BB962C8B-B14F-4D97-AF65-F5344CB8AC3E}">
        <p14:creationId xmlns:p14="http://schemas.microsoft.com/office/powerpoint/2010/main" val="342034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7">
            <a:extLst>
              <a:ext uri="{FF2B5EF4-FFF2-40B4-BE49-F238E27FC236}">
                <a16:creationId xmlns:a16="http://schemas.microsoft.com/office/drawing/2014/main" id="{430E279B-6D1D-CC5C-41C1-25CABDD6FEBC}"/>
              </a:ext>
            </a:extLst>
          </p:cNvPr>
          <p:cNvSpPr txBox="1">
            <a:spLocks/>
          </p:cNvSpPr>
          <p:nvPr/>
        </p:nvSpPr>
        <p:spPr>
          <a:xfrm>
            <a:off x="2774250" y="266254"/>
            <a:ext cx="6710409"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600" b="1" dirty="0">
                <a:effectLst>
                  <a:outerShdw blurRad="38100" dist="38100" dir="2700000" algn="tl">
                    <a:srgbClr val="000000">
                      <a:alpha val="43137"/>
                    </a:srgbClr>
                  </a:outerShdw>
                </a:effectLst>
                <a:latin typeface="Biome (Headings)"/>
              </a:rPr>
              <a:t>Clustering on online-retail</a:t>
            </a:r>
            <a:endParaRPr lang="en-US" sz="3600" b="1" dirty="0">
              <a:solidFill>
                <a:srgbClr val="D1D5DB"/>
              </a:solidFill>
              <a:effectLst>
                <a:outerShdw blurRad="38100" dist="38100" dir="2700000" algn="tl">
                  <a:srgbClr val="000000">
                    <a:alpha val="43137"/>
                  </a:srgbClr>
                </a:outerShdw>
              </a:effectLst>
              <a:latin typeface="Biome (Headings)"/>
            </a:endParaRPr>
          </a:p>
        </p:txBody>
      </p:sp>
      <p:sp>
        <p:nvSpPr>
          <p:cNvPr id="20" name="TextBox 19">
            <a:extLst>
              <a:ext uri="{FF2B5EF4-FFF2-40B4-BE49-F238E27FC236}">
                <a16:creationId xmlns:a16="http://schemas.microsoft.com/office/drawing/2014/main" id="{997ADC56-10C0-289C-A3D9-AF59D30E412C}"/>
              </a:ext>
            </a:extLst>
          </p:cNvPr>
          <p:cNvSpPr txBox="1"/>
          <p:nvPr/>
        </p:nvSpPr>
        <p:spPr>
          <a:xfrm>
            <a:off x="5145229" y="842593"/>
            <a:ext cx="228261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preprocessing</a:t>
            </a:r>
          </a:p>
        </p:txBody>
      </p:sp>
      <p:pic>
        <p:nvPicPr>
          <p:cNvPr id="22" name="Picture 21" descr="A screenshot of a computer&#10;&#10;Description automatically generated">
            <a:extLst>
              <a:ext uri="{FF2B5EF4-FFF2-40B4-BE49-F238E27FC236}">
                <a16:creationId xmlns:a16="http://schemas.microsoft.com/office/drawing/2014/main" id="{B390EB01-F8E7-1C87-D9F2-C891202E4138}"/>
              </a:ext>
            </a:extLst>
          </p:cNvPr>
          <p:cNvPicPr>
            <a:picLocks noChangeAspect="1"/>
          </p:cNvPicPr>
          <p:nvPr/>
        </p:nvPicPr>
        <p:blipFill rotWithShape="1">
          <a:blip r:embed="rId2"/>
          <a:srcRect r="11747"/>
          <a:stretch/>
        </p:blipFill>
        <p:spPr>
          <a:xfrm>
            <a:off x="246364" y="1854545"/>
            <a:ext cx="6643498" cy="3512586"/>
          </a:xfrm>
          <a:prstGeom prst="rect">
            <a:avLst/>
          </a:prstGeom>
        </p:spPr>
      </p:pic>
      <p:pic>
        <p:nvPicPr>
          <p:cNvPr id="24" name="Picture 23" descr="A black background with white text&#10;&#10;Description automatically generated">
            <a:extLst>
              <a:ext uri="{FF2B5EF4-FFF2-40B4-BE49-F238E27FC236}">
                <a16:creationId xmlns:a16="http://schemas.microsoft.com/office/drawing/2014/main" id="{A642B253-3548-D7B4-AF95-454BA63495E9}"/>
              </a:ext>
            </a:extLst>
          </p:cNvPr>
          <p:cNvPicPr>
            <a:picLocks noChangeAspect="1"/>
          </p:cNvPicPr>
          <p:nvPr/>
        </p:nvPicPr>
        <p:blipFill>
          <a:blip r:embed="rId3"/>
          <a:stretch>
            <a:fillRect/>
          </a:stretch>
        </p:blipFill>
        <p:spPr>
          <a:xfrm>
            <a:off x="7013141" y="2918601"/>
            <a:ext cx="4854181" cy="1128084"/>
          </a:xfrm>
          <a:prstGeom prst="rect">
            <a:avLst/>
          </a:prstGeom>
        </p:spPr>
      </p:pic>
    </p:spTree>
    <p:extLst>
      <p:ext uri="{BB962C8B-B14F-4D97-AF65-F5344CB8AC3E}">
        <p14:creationId xmlns:p14="http://schemas.microsoft.com/office/powerpoint/2010/main" val="304902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876536" y="2471766"/>
            <a:ext cx="6888665" cy="2060477"/>
          </a:xfrm>
        </p:spPr>
        <p:txBody>
          <a:bodyPr/>
          <a:lstStyle/>
          <a:p>
            <a:r>
              <a:rPr lang="en-US" dirty="0">
                <a:effectLst>
                  <a:outerShdw blurRad="38100" dist="38100" dir="2700000" algn="tl">
                    <a:srgbClr val="000000">
                      <a:alpha val="43137"/>
                    </a:srgbClr>
                  </a:outerShdw>
                </a:effectLst>
              </a:rPr>
              <a:t>Brief overview of the significance and applications of machine learning in today's data-driven world.</a:t>
            </a:r>
          </a:p>
          <a:p>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617963"/>
            <a:ext cx="6888665" cy="2433213"/>
          </a:xfrm>
        </p:spPr>
        <p:txBody>
          <a:bodyPr/>
          <a:lstStyle/>
          <a:p>
            <a:pPr algn="l"/>
            <a:r>
              <a:rPr lang="en-US" sz="2000" b="1" i="0" dirty="0">
                <a:solidFill>
                  <a:srgbClr val="6DDEEC"/>
                </a:solidFill>
                <a:effectLst>
                  <a:outerShdw blurRad="38100" dist="38100" dir="2700000" algn="tl">
                    <a:srgbClr val="000000">
                      <a:alpha val="43137"/>
                    </a:srgbClr>
                  </a:outerShdw>
                </a:effectLst>
                <a:latin typeface="Söhne"/>
              </a:rPr>
              <a:t>Project Scope and Objectives</a:t>
            </a:r>
            <a:endParaRPr lang="en-US" sz="2000" b="0" i="0" dirty="0">
              <a:solidFill>
                <a:srgbClr val="6DDEEC"/>
              </a:solidFill>
              <a:effectLst>
                <a:outerShdw blurRad="38100" dist="38100" dir="2700000" algn="tl">
                  <a:srgbClr val="000000">
                    <a:alpha val="43137"/>
                  </a:srgbClr>
                </a:outerShdw>
              </a:effectLst>
              <a:latin typeface="Söhne"/>
            </a:endParaRPr>
          </a:p>
          <a:p>
            <a:pPr algn="l">
              <a:buFont typeface="Arial" panose="020B0604020202020204" pitchFamily="34" charset="0"/>
              <a:buChar char="•"/>
            </a:pPr>
            <a:r>
              <a:rPr lang="en-US" sz="2000" b="0" i="0" dirty="0">
                <a:effectLst>
                  <a:outerShdw blurRad="38100" dist="38100" dir="2700000" algn="tl">
                    <a:srgbClr val="000000">
                      <a:alpha val="43137"/>
                    </a:srgbClr>
                  </a:outerShdw>
                </a:effectLst>
                <a:latin typeface="Söhne"/>
              </a:rPr>
              <a:t>Highlighting the four internal projects:</a:t>
            </a:r>
          </a:p>
          <a:p>
            <a:pPr marL="742950" lvl="1" indent="-285750"/>
            <a:r>
              <a:rPr lang="en-US" sz="1800" b="0" i="0" dirty="0">
                <a:effectLst>
                  <a:outerShdw blurRad="38100" dist="38100" dir="2700000" algn="tl">
                    <a:srgbClr val="000000">
                      <a:alpha val="43137"/>
                    </a:srgbClr>
                  </a:outerShdw>
                </a:effectLst>
                <a:latin typeface="Söhne"/>
              </a:rPr>
              <a:t>CNN Classification on Augmented Alzheimer</a:t>
            </a:r>
          </a:p>
          <a:p>
            <a:pPr marL="742950" lvl="1" indent="-285750" algn="l">
              <a:buFont typeface="Arial" panose="020B0604020202020204" pitchFamily="34" charset="0"/>
              <a:buChar char="•"/>
            </a:pPr>
            <a:r>
              <a:rPr lang="en-US" sz="1800" b="0" i="0" dirty="0">
                <a:effectLst>
                  <a:outerShdw blurRad="38100" dist="38100" dir="2700000" algn="tl">
                    <a:srgbClr val="000000">
                      <a:alpha val="43137"/>
                    </a:srgbClr>
                  </a:outerShdw>
                </a:effectLst>
                <a:latin typeface="Söhne"/>
              </a:rPr>
              <a:t>Classification on Weather</a:t>
            </a:r>
          </a:p>
          <a:p>
            <a:pPr marL="742950" lvl="1" indent="-285750" algn="l">
              <a:buFont typeface="Arial" panose="020B0604020202020204" pitchFamily="34" charset="0"/>
              <a:buChar char="•"/>
            </a:pPr>
            <a:r>
              <a:rPr lang="en-US" sz="1800" b="0" i="0" dirty="0">
                <a:effectLst>
                  <a:outerShdw blurRad="38100" dist="38100" dir="2700000" algn="tl">
                    <a:srgbClr val="000000">
                      <a:alpha val="43137"/>
                    </a:srgbClr>
                  </a:outerShdw>
                </a:effectLst>
                <a:latin typeface="Söhne"/>
              </a:rPr>
              <a:t>Clustering on Online Retail</a:t>
            </a:r>
          </a:p>
          <a:p>
            <a:pPr marL="742950" lvl="1" indent="-285750"/>
            <a:r>
              <a:rPr lang="en-US" sz="1800" b="0" i="0" dirty="0">
                <a:effectLst>
                  <a:outerShdw blurRad="38100" dist="38100" dir="2700000" algn="tl">
                    <a:srgbClr val="000000">
                      <a:alpha val="43137"/>
                    </a:srgbClr>
                  </a:outerShdw>
                </a:effectLst>
                <a:latin typeface="Söhne"/>
              </a:rPr>
              <a:t>Regression on Student Scores</a:t>
            </a:r>
          </a:p>
          <a:p>
            <a:pPr marL="742950" lvl="1" indent="-285750" algn="l">
              <a:buFont typeface="Arial" panose="020B0604020202020204" pitchFamily="34" charset="0"/>
              <a:buChar char="•"/>
            </a:pPr>
            <a:endParaRPr lang="en-US" sz="1800" b="0" i="0" dirty="0">
              <a:effectLst/>
              <a:latin typeface="Söhne"/>
            </a:endParaRP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Scientific findings</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97ADC56-10C0-289C-A3D9-AF59D30E412C}"/>
              </a:ext>
            </a:extLst>
          </p:cNvPr>
          <p:cNvSpPr txBox="1"/>
          <p:nvPr/>
        </p:nvSpPr>
        <p:spPr>
          <a:xfrm>
            <a:off x="5145229" y="842593"/>
            <a:ext cx="228261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preprocessing</a:t>
            </a:r>
          </a:p>
        </p:txBody>
      </p:sp>
      <p:pic>
        <p:nvPicPr>
          <p:cNvPr id="3" name="Picture 2" descr="A screenshot of a computer&#10;&#10;Description automatically generated">
            <a:extLst>
              <a:ext uri="{FF2B5EF4-FFF2-40B4-BE49-F238E27FC236}">
                <a16:creationId xmlns:a16="http://schemas.microsoft.com/office/drawing/2014/main" id="{6B6B525B-802A-E859-B5FC-879157D2ECA7}"/>
              </a:ext>
            </a:extLst>
          </p:cNvPr>
          <p:cNvPicPr>
            <a:picLocks noChangeAspect="1"/>
          </p:cNvPicPr>
          <p:nvPr/>
        </p:nvPicPr>
        <p:blipFill rotWithShape="1">
          <a:blip r:embed="rId2"/>
          <a:srcRect r="20885"/>
          <a:stretch/>
        </p:blipFill>
        <p:spPr>
          <a:xfrm>
            <a:off x="451145" y="1979794"/>
            <a:ext cx="5510055" cy="363581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DDED43BA-8236-69AE-2351-C42CD566AAB8}"/>
              </a:ext>
            </a:extLst>
          </p:cNvPr>
          <p:cNvPicPr>
            <a:picLocks noChangeAspect="1"/>
          </p:cNvPicPr>
          <p:nvPr/>
        </p:nvPicPr>
        <p:blipFill rotWithShape="1">
          <a:blip r:embed="rId3"/>
          <a:srcRect r="13021"/>
          <a:stretch/>
        </p:blipFill>
        <p:spPr>
          <a:xfrm>
            <a:off x="6449563" y="1979794"/>
            <a:ext cx="5280449" cy="3635815"/>
          </a:xfrm>
          <a:prstGeom prst="rect">
            <a:avLst/>
          </a:prstGeom>
        </p:spPr>
      </p:pic>
      <p:sp>
        <p:nvSpPr>
          <p:cNvPr id="2" name="Subtitle 7">
            <a:extLst>
              <a:ext uri="{FF2B5EF4-FFF2-40B4-BE49-F238E27FC236}">
                <a16:creationId xmlns:a16="http://schemas.microsoft.com/office/drawing/2014/main" id="{0B9F0D09-6AEA-68DB-AC5F-8582D450D33F}"/>
              </a:ext>
            </a:extLst>
          </p:cNvPr>
          <p:cNvSpPr txBox="1">
            <a:spLocks/>
          </p:cNvSpPr>
          <p:nvPr/>
        </p:nvSpPr>
        <p:spPr>
          <a:xfrm>
            <a:off x="2561639" y="257291"/>
            <a:ext cx="1219199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600" b="1" dirty="0">
                <a:effectLst>
                  <a:outerShdw blurRad="38100" dist="38100" dir="2700000" algn="tl">
                    <a:srgbClr val="000000">
                      <a:alpha val="43137"/>
                    </a:srgbClr>
                  </a:outerShdw>
                </a:effectLst>
                <a:latin typeface="Biome (Headings)"/>
              </a:rPr>
              <a:t>Clustering on online-</a:t>
            </a:r>
            <a:r>
              <a:rPr lang="en-US" sz="3600" b="1" dirty="0" err="1">
                <a:effectLst>
                  <a:outerShdw blurRad="38100" dist="38100" dir="2700000" algn="tl">
                    <a:srgbClr val="000000">
                      <a:alpha val="43137"/>
                    </a:srgbClr>
                  </a:outerShdw>
                </a:effectLst>
                <a:latin typeface="Biome (Headings)"/>
              </a:rPr>
              <a:t>retai</a:t>
            </a:r>
            <a:endParaRPr lang="en-US" sz="3600" b="1" dirty="0">
              <a:solidFill>
                <a:srgbClr val="D1D5DB"/>
              </a:solidFill>
              <a:effectLst>
                <a:outerShdw blurRad="38100" dist="38100" dir="2700000" algn="tl">
                  <a:srgbClr val="000000">
                    <a:alpha val="43137"/>
                  </a:srgbClr>
                </a:outerShdw>
              </a:effectLst>
              <a:latin typeface="Biome (Headings)"/>
            </a:endParaRPr>
          </a:p>
        </p:txBody>
      </p:sp>
    </p:spTree>
    <p:extLst>
      <p:ext uri="{BB962C8B-B14F-4D97-AF65-F5344CB8AC3E}">
        <p14:creationId xmlns:p14="http://schemas.microsoft.com/office/powerpoint/2010/main" val="3570826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97ADC56-10C0-289C-A3D9-AF59D30E412C}"/>
              </a:ext>
            </a:extLst>
          </p:cNvPr>
          <p:cNvSpPr txBox="1"/>
          <p:nvPr/>
        </p:nvSpPr>
        <p:spPr>
          <a:xfrm>
            <a:off x="5145229" y="842593"/>
            <a:ext cx="228261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preprocessing</a:t>
            </a:r>
          </a:p>
        </p:txBody>
      </p:sp>
      <p:pic>
        <p:nvPicPr>
          <p:cNvPr id="4" name="Picture 3" descr="A screenshot of a computer program&#10;&#10;Description automatically generated">
            <a:extLst>
              <a:ext uri="{FF2B5EF4-FFF2-40B4-BE49-F238E27FC236}">
                <a16:creationId xmlns:a16="http://schemas.microsoft.com/office/drawing/2014/main" id="{B39CC374-84CA-95C1-151B-48B9E01E48DE}"/>
              </a:ext>
            </a:extLst>
          </p:cNvPr>
          <p:cNvPicPr>
            <a:picLocks noChangeAspect="1"/>
          </p:cNvPicPr>
          <p:nvPr/>
        </p:nvPicPr>
        <p:blipFill rotWithShape="1">
          <a:blip r:embed="rId2"/>
          <a:srcRect r="8147"/>
          <a:stretch/>
        </p:blipFill>
        <p:spPr>
          <a:xfrm>
            <a:off x="461987" y="1979793"/>
            <a:ext cx="5860885" cy="3635816"/>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885B8187-4B3E-193E-77B5-0FB1D7B933F8}"/>
              </a:ext>
            </a:extLst>
          </p:cNvPr>
          <p:cNvPicPr>
            <a:picLocks noChangeAspect="1"/>
          </p:cNvPicPr>
          <p:nvPr/>
        </p:nvPicPr>
        <p:blipFill rotWithShape="1">
          <a:blip r:embed="rId3"/>
          <a:srcRect r="8370"/>
          <a:stretch/>
        </p:blipFill>
        <p:spPr>
          <a:xfrm>
            <a:off x="6582890" y="2664258"/>
            <a:ext cx="5147123" cy="1798412"/>
          </a:xfrm>
          <a:prstGeom prst="rect">
            <a:avLst/>
          </a:prstGeom>
        </p:spPr>
      </p:pic>
      <p:sp>
        <p:nvSpPr>
          <p:cNvPr id="2" name="Subtitle 7">
            <a:extLst>
              <a:ext uri="{FF2B5EF4-FFF2-40B4-BE49-F238E27FC236}">
                <a16:creationId xmlns:a16="http://schemas.microsoft.com/office/drawing/2014/main" id="{442BBC72-5025-100C-31C7-783D5C04B4FD}"/>
              </a:ext>
            </a:extLst>
          </p:cNvPr>
          <p:cNvSpPr txBox="1">
            <a:spLocks/>
          </p:cNvSpPr>
          <p:nvPr/>
        </p:nvSpPr>
        <p:spPr>
          <a:xfrm>
            <a:off x="2768145" y="292306"/>
            <a:ext cx="6655709"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600" b="1" dirty="0">
                <a:effectLst>
                  <a:outerShdw blurRad="38100" dist="38100" dir="2700000" algn="tl">
                    <a:srgbClr val="000000">
                      <a:alpha val="43137"/>
                    </a:srgbClr>
                  </a:outerShdw>
                </a:effectLst>
                <a:latin typeface="Biome (Headings)"/>
              </a:rPr>
              <a:t>Clustering on online-</a:t>
            </a:r>
            <a:r>
              <a:rPr lang="en-US" sz="3600" b="1" dirty="0" err="1">
                <a:effectLst>
                  <a:outerShdw blurRad="38100" dist="38100" dir="2700000" algn="tl">
                    <a:srgbClr val="000000">
                      <a:alpha val="43137"/>
                    </a:srgbClr>
                  </a:outerShdw>
                </a:effectLst>
                <a:latin typeface="Biome (Headings)"/>
              </a:rPr>
              <a:t>retai</a:t>
            </a:r>
            <a:endParaRPr lang="en-US" sz="3600" b="1" dirty="0">
              <a:solidFill>
                <a:srgbClr val="D1D5DB"/>
              </a:solidFill>
              <a:effectLst>
                <a:outerShdw blurRad="38100" dist="38100" dir="2700000" algn="tl">
                  <a:srgbClr val="000000">
                    <a:alpha val="43137"/>
                  </a:srgbClr>
                </a:outerShdw>
              </a:effectLst>
              <a:latin typeface="Biome (Headings)"/>
            </a:endParaRPr>
          </a:p>
        </p:txBody>
      </p:sp>
    </p:spTree>
    <p:extLst>
      <p:ext uri="{BB962C8B-B14F-4D97-AF65-F5344CB8AC3E}">
        <p14:creationId xmlns:p14="http://schemas.microsoft.com/office/powerpoint/2010/main" val="250763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10;&#10;Description automatically generated">
            <a:extLst>
              <a:ext uri="{FF2B5EF4-FFF2-40B4-BE49-F238E27FC236}">
                <a16:creationId xmlns:a16="http://schemas.microsoft.com/office/drawing/2014/main" id="{0986992D-1180-1C21-F851-74162FC2F0A1}"/>
              </a:ext>
            </a:extLst>
          </p:cNvPr>
          <p:cNvPicPr>
            <a:picLocks noChangeAspect="1"/>
          </p:cNvPicPr>
          <p:nvPr/>
        </p:nvPicPr>
        <p:blipFill rotWithShape="1">
          <a:blip r:embed="rId2"/>
          <a:srcRect l="1348" t="4101" r="5022"/>
          <a:stretch/>
        </p:blipFill>
        <p:spPr>
          <a:xfrm>
            <a:off x="416024" y="1945275"/>
            <a:ext cx="5477880" cy="4347752"/>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1B0097B9-E824-8B24-CB5B-0AD0F3EC8E60}"/>
              </a:ext>
            </a:extLst>
          </p:cNvPr>
          <p:cNvPicPr>
            <a:picLocks noChangeAspect="1"/>
          </p:cNvPicPr>
          <p:nvPr/>
        </p:nvPicPr>
        <p:blipFill rotWithShape="1">
          <a:blip r:embed="rId3"/>
          <a:srcRect l="3763" t="4354" r="9265"/>
          <a:stretch/>
        </p:blipFill>
        <p:spPr>
          <a:xfrm>
            <a:off x="6096000" y="2203956"/>
            <a:ext cx="5679976" cy="3600495"/>
          </a:xfrm>
          <a:prstGeom prst="rect">
            <a:avLst/>
          </a:prstGeom>
        </p:spPr>
      </p:pic>
      <p:sp>
        <p:nvSpPr>
          <p:cNvPr id="8" name="TextBox 7">
            <a:extLst>
              <a:ext uri="{FF2B5EF4-FFF2-40B4-BE49-F238E27FC236}">
                <a16:creationId xmlns:a16="http://schemas.microsoft.com/office/drawing/2014/main" id="{16737E39-DE69-CC7A-F8BC-D147CAED322C}"/>
              </a:ext>
            </a:extLst>
          </p:cNvPr>
          <p:cNvSpPr txBox="1"/>
          <p:nvPr/>
        </p:nvSpPr>
        <p:spPr>
          <a:xfrm>
            <a:off x="3812931" y="934782"/>
            <a:ext cx="4718536"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Cluster Model And Hierarchical</a:t>
            </a:r>
          </a:p>
        </p:txBody>
      </p:sp>
      <p:sp>
        <p:nvSpPr>
          <p:cNvPr id="4" name="Subtitle 7">
            <a:extLst>
              <a:ext uri="{FF2B5EF4-FFF2-40B4-BE49-F238E27FC236}">
                <a16:creationId xmlns:a16="http://schemas.microsoft.com/office/drawing/2014/main" id="{B1DA387A-6F14-2F92-ADEB-AF12CABB6F47}"/>
              </a:ext>
            </a:extLst>
          </p:cNvPr>
          <p:cNvSpPr txBox="1">
            <a:spLocks/>
          </p:cNvSpPr>
          <p:nvPr/>
        </p:nvSpPr>
        <p:spPr>
          <a:xfrm>
            <a:off x="2768145" y="292306"/>
            <a:ext cx="6655709"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600" b="1" dirty="0">
                <a:effectLst>
                  <a:outerShdw blurRad="38100" dist="38100" dir="2700000" algn="tl">
                    <a:srgbClr val="000000">
                      <a:alpha val="43137"/>
                    </a:srgbClr>
                  </a:outerShdw>
                </a:effectLst>
                <a:latin typeface="Biome (Headings)"/>
              </a:rPr>
              <a:t>Clustering on online-</a:t>
            </a:r>
            <a:r>
              <a:rPr lang="en-US" sz="3600" b="1" dirty="0" err="1">
                <a:effectLst>
                  <a:outerShdw blurRad="38100" dist="38100" dir="2700000" algn="tl">
                    <a:srgbClr val="000000">
                      <a:alpha val="43137"/>
                    </a:srgbClr>
                  </a:outerShdw>
                </a:effectLst>
                <a:latin typeface="Biome (Headings)"/>
              </a:rPr>
              <a:t>retai</a:t>
            </a:r>
            <a:endParaRPr lang="en-US" sz="3600" b="1" dirty="0">
              <a:solidFill>
                <a:srgbClr val="D1D5DB"/>
              </a:solidFill>
              <a:effectLst>
                <a:outerShdw blurRad="38100" dist="38100" dir="2700000" algn="tl">
                  <a:srgbClr val="000000">
                    <a:alpha val="43137"/>
                  </a:srgbClr>
                </a:outerShdw>
              </a:effectLst>
              <a:latin typeface="Biome (Headings)"/>
            </a:endParaRPr>
          </a:p>
        </p:txBody>
      </p:sp>
    </p:spTree>
    <p:extLst>
      <p:ext uri="{BB962C8B-B14F-4D97-AF65-F5344CB8AC3E}">
        <p14:creationId xmlns:p14="http://schemas.microsoft.com/office/powerpoint/2010/main" val="215545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colored squares&#10;&#10;Description automatically generated">
            <a:extLst>
              <a:ext uri="{FF2B5EF4-FFF2-40B4-BE49-F238E27FC236}">
                <a16:creationId xmlns:a16="http://schemas.microsoft.com/office/drawing/2014/main" id="{75C20C1B-1E47-A1B6-FA75-6F6F4005A138}"/>
              </a:ext>
            </a:extLst>
          </p:cNvPr>
          <p:cNvPicPr>
            <a:picLocks noChangeAspect="1"/>
          </p:cNvPicPr>
          <p:nvPr/>
        </p:nvPicPr>
        <p:blipFill rotWithShape="1">
          <a:blip r:embed="rId2"/>
          <a:srcRect l="3933" r="1447" b="3103"/>
          <a:stretch/>
        </p:blipFill>
        <p:spPr>
          <a:xfrm>
            <a:off x="416023" y="1981520"/>
            <a:ext cx="5592325" cy="4210557"/>
          </a:xfrm>
          <a:prstGeom prst="rect">
            <a:avLst/>
          </a:prstGeom>
        </p:spPr>
      </p:pic>
      <p:pic>
        <p:nvPicPr>
          <p:cNvPr id="7" name="Picture 6" descr="A screenshot of a graph&#10;&#10;Description automatically generated">
            <a:extLst>
              <a:ext uri="{FF2B5EF4-FFF2-40B4-BE49-F238E27FC236}">
                <a16:creationId xmlns:a16="http://schemas.microsoft.com/office/drawing/2014/main" id="{A02459CB-3FE8-AD0E-7601-E094412CE751}"/>
              </a:ext>
            </a:extLst>
          </p:cNvPr>
          <p:cNvPicPr>
            <a:picLocks noChangeAspect="1"/>
          </p:cNvPicPr>
          <p:nvPr/>
        </p:nvPicPr>
        <p:blipFill rotWithShape="1">
          <a:blip r:embed="rId3"/>
          <a:srcRect t="4638"/>
          <a:stretch/>
        </p:blipFill>
        <p:spPr>
          <a:xfrm>
            <a:off x="6564288" y="1792678"/>
            <a:ext cx="5211687" cy="4777712"/>
          </a:xfrm>
          <a:prstGeom prst="rect">
            <a:avLst/>
          </a:prstGeom>
        </p:spPr>
      </p:pic>
      <p:sp>
        <p:nvSpPr>
          <p:cNvPr id="9" name="TextBox 8">
            <a:extLst>
              <a:ext uri="{FF2B5EF4-FFF2-40B4-BE49-F238E27FC236}">
                <a16:creationId xmlns:a16="http://schemas.microsoft.com/office/drawing/2014/main" id="{045C98A8-AB78-7651-47EE-DADFFF22C64F}"/>
              </a:ext>
            </a:extLst>
          </p:cNvPr>
          <p:cNvSpPr txBox="1"/>
          <p:nvPr/>
        </p:nvSpPr>
        <p:spPr>
          <a:xfrm>
            <a:off x="3812931" y="934782"/>
            <a:ext cx="4718536"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Cluster Model And Hierarchical</a:t>
            </a:r>
          </a:p>
        </p:txBody>
      </p:sp>
      <p:sp>
        <p:nvSpPr>
          <p:cNvPr id="3" name="Subtitle 7">
            <a:extLst>
              <a:ext uri="{FF2B5EF4-FFF2-40B4-BE49-F238E27FC236}">
                <a16:creationId xmlns:a16="http://schemas.microsoft.com/office/drawing/2014/main" id="{4E16EB3D-DE3D-5D99-D78A-FE48FA022196}"/>
              </a:ext>
            </a:extLst>
          </p:cNvPr>
          <p:cNvSpPr txBox="1">
            <a:spLocks/>
          </p:cNvSpPr>
          <p:nvPr/>
        </p:nvSpPr>
        <p:spPr>
          <a:xfrm>
            <a:off x="2768145" y="292306"/>
            <a:ext cx="6655709"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600" b="1" dirty="0">
                <a:effectLst>
                  <a:outerShdw blurRad="38100" dist="38100" dir="2700000" algn="tl">
                    <a:srgbClr val="000000">
                      <a:alpha val="43137"/>
                    </a:srgbClr>
                  </a:outerShdw>
                </a:effectLst>
                <a:latin typeface="Biome (Headings)"/>
              </a:rPr>
              <a:t>Clustering on online-</a:t>
            </a:r>
            <a:r>
              <a:rPr lang="en-US" sz="3600" b="1" dirty="0" err="1">
                <a:effectLst>
                  <a:outerShdw blurRad="38100" dist="38100" dir="2700000" algn="tl">
                    <a:srgbClr val="000000">
                      <a:alpha val="43137"/>
                    </a:srgbClr>
                  </a:outerShdw>
                </a:effectLst>
                <a:latin typeface="Biome (Headings)"/>
              </a:rPr>
              <a:t>retai</a:t>
            </a:r>
            <a:endParaRPr lang="en-US" sz="3600" b="1" dirty="0">
              <a:solidFill>
                <a:srgbClr val="D1D5DB"/>
              </a:solidFill>
              <a:effectLst>
                <a:outerShdw blurRad="38100" dist="38100" dir="2700000" algn="tl">
                  <a:srgbClr val="000000">
                    <a:alpha val="43137"/>
                  </a:srgbClr>
                </a:outerShdw>
              </a:effectLst>
              <a:latin typeface="Biome (Headings)"/>
            </a:endParaRPr>
          </a:p>
        </p:txBody>
      </p:sp>
    </p:spTree>
    <p:extLst>
      <p:ext uri="{BB962C8B-B14F-4D97-AF65-F5344CB8AC3E}">
        <p14:creationId xmlns:p14="http://schemas.microsoft.com/office/powerpoint/2010/main" val="2736195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A598056-C3E9-D349-3C67-4E6A3D5CD185}"/>
              </a:ext>
            </a:extLst>
          </p:cNvPr>
          <p:cNvPicPr>
            <a:picLocks noChangeAspect="1"/>
          </p:cNvPicPr>
          <p:nvPr/>
        </p:nvPicPr>
        <p:blipFill rotWithShape="1">
          <a:blip r:embed="rId2"/>
          <a:srcRect l="1811" t="6232" r="7883"/>
          <a:stretch/>
        </p:blipFill>
        <p:spPr>
          <a:xfrm>
            <a:off x="416024" y="1719469"/>
            <a:ext cx="5756175" cy="4811449"/>
          </a:xfrm>
          <a:prstGeom prst="rect">
            <a:avLst/>
          </a:prstGeom>
        </p:spPr>
      </p:pic>
      <p:pic>
        <p:nvPicPr>
          <p:cNvPr id="6" name="Picture 5" descr="A screenshot of a graph&#10;&#10;Description automatically generated">
            <a:extLst>
              <a:ext uri="{FF2B5EF4-FFF2-40B4-BE49-F238E27FC236}">
                <a16:creationId xmlns:a16="http://schemas.microsoft.com/office/drawing/2014/main" id="{A1880FF0-A0CE-DB17-2003-DCB62D6E54C8}"/>
              </a:ext>
            </a:extLst>
          </p:cNvPr>
          <p:cNvPicPr>
            <a:picLocks noChangeAspect="1"/>
          </p:cNvPicPr>
          <p:nvPr/>
        </p:nvPicPr>
        <p:blipFill rotWithShape="1">
          <a:blip r:embed="rId3"/>
          <a:srcRect t="7681"/>
          <a:stretch/>
        </p:blipFill>
        <p:spPr>
          <a:xfrm>
            <a:off x="6621915" y="1719469"/>
            <a:ext cx="5171423" cy="4740966"/>
          </a:xfrm>
          <a:prstGeom prst="rect">
            <a:avLst/>
          </a:prstGeom>
        </p:spPr>
      </p:pic>
      <p:sp>
        <p:nvSpPr>
          <p:cNvPr id="10" name="TextBox 9">
            <a:extLst>
              <a:ext uri="{FF2B5EF4-FFF2-40B4-BE49-F238E27FC236}">
                <a16:creationId xmlns:a16="http://schemas.microsoft.com/office/drawing/2014/main" id="{8186E9FD-852E-01F5-A5F8-9D80BD99C978}"/>
              </a:ext>
            </a:extLst>
          </p:cNvPr>
          <p:cNvSpPr txBox="1"/>
          <p:nvPr/>
        </p:nvSpPr>
        <p:spPr>
          <a:xfrm>
            <a:off x="3812931" y="934782"/>
            <a:ext cx="4718536"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Cluster Model And Hierarchical</a:t>
            </a:r>
          </a:p>
        </p:txBody>
      </p:sp>
      <p:sp>
        <p:nvSpPr>
          <p:cNvPr id="2" name="Subtitle 7">
            <a:extLst>
              <a:ext uri="{FF2B5EF4-FFF2-40B4-BE49-F238E27FC236}">
                <a16:creationId xmlns:a16="http://schemas.microsoft.com/office/drawing/2014/main" id="{EE57FF75-3CF8-3B85-300F-8D26B8AD79BA}"/>
              </a:ext>
            </a:extLst>
          </p:cNvPr>
          <p:cNvSpPr txBox="1">
            <a:spLocks/>
          </p:cNvSpPr>
          <p:nvPr/>
        </p:nvSpPr>
        <p:spPr>
          <a:xfrm>
            <a:off x="2768145" y="292306"/>
            <a:ext cx="6655709"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600" b="1" dirty="0">
                <a:effectLst>
                  <a:outerShdw blurRad="38100" dist="38100" dir="2700000" algn="tl">
                    <a:srgbClr val="000000">
                      <a:alpha val="43137"/>
                    </a:srgbClr>
                  </a:outerShdw>
                </a:effectLst>
                <a:latin typeface="Biome (Headings)"/>
              </a:rPr>
              <a:t>Clustering on online-</a:t>
            </a:r>
            <a:r>
              <a:rPr lang="en-US" sz="3600" b="1" dirty="0" err="1">
                <a:effectLst>
                  <a:outerShdw blurRad="38100" dist="38100" dir="2700000" algn="tl">
                    <a:srgbClr val="000000">
                      <a:alpha val="43137"/>
                    </a:srgbClr>
                  </a:outerShdw>
                </a:effectLst>
                <a:latin typeface="Biome (Headings)"/>
              </a:rPr>
              <a:t>retai</a:t>
            </a:r>
            <a:endParaRPr lang="en-US" sz="3600" b="1" dirty="0">
              <a:solidFill>
                <a:srgbClr val="D1D5DB"/>
              </a:solidFill>
              <a:effectLst>
                <a:outerShdw blurRad="38100" dist="38100" dir="2700000" algn="tl">
                  <a:srgbClr val="000000">
                    <a:alpha val="43137"/>
                  </a:srgbClr>
                </a:outerShdw>
              </a:effectLst>
              <a:latin typeface="Biome (Headings)"/>
            </a:endParaRPr>
          </a:p>
        </p:txBody>
      </p:sp>
    </p:spTree>
    <p:extLst>
      <p:ext uri="{BB962C8B-B14F-4D97-AF65-F5344CB8AC3E}">
        <p14:creationId xmlns:p14="http://schemas.microsoft.com/office/powerpoint/2010/main" val="1613611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6A6425-F78F-7EB0-2104-2C499D24AE43}"/>
              </a:ext>
            </a:extLst>
          </p:cNvPr>
          <p:cNvSpPr>
            <a:spLocks noGrp="1"/>
          </p:cNvSpPr>
          <p:nvPr>
            <p:ph type="subTitle" idx="1"/>
          </p:nvPr>
        </p:nvSpPr>
        <p:spPr>
          <a:xfrm>
            <a:off x="0" y="467798"/>
            <a:ext cx="12191997" cy="781119"/>
          </a:xfrm>
        </p:spPr>
        <p:txBody>
          <a:bodyPr/>
          <a:lstStyle/>
          <a:p>
            <a:pPr lvl="1"/>
            <a:r>
              <a:rPr lang="en-US" sz="4000" b="1" dirty="0">
                <a:effectLst>
                  <a:outerShdw blurRad="38100" dist="38100" dir="2700000" algn="tl">
                    <a:srgbClr val="000000">
                      <a:alpha val="43137"/>
                    </a:srgbClr>
                  </a:outerShdw>
                </a:effectLst>
                <a:latin typeface="Biome (Headings)"/>
              </a:rPr>
              <a:t>Regression on student score </a:t>
            </a:r>
          </a:p>
        </p:txBody>
      </p:sp>
      <p:sp>
        <p:nvSpPr>
          <p:cNvPr id="3" name="TextBox 2">
            <a:extLst>
              <a:ext uri="{FF2B5EF4-FFF2-40B4-BE49-F238E27FC236}">
                <a16:creationId xmlns:a16="http://schemas.microsoft.com/office/drawing/2014/main" id="{C00BFBF6-4FB7-B30C-B40A-A434653DB4CE}"/>
              </a:ext>
            </a:extLst>
          </p:cNvPr>
          <p:cNvSpPr txBox="1"/>
          <p:nvPr/>
        </p:nvSpPr>
        <p:spPr>
          <a:xfrm>
            <a:off x="3966882" y="1863239"/>
            <a:ext cx="4944036" cy="1477328"/>
          </a:xfrm>
          <a:prstGeom prst="rect">
            <a:avLst/>
          </a:prstGeom>
          <a:noFill/>
        </p:spPr>
        <p:txBody>
          <a:bodyPr wrap="square">
            <a:spAutoFit/>
          </a:bodyPr>
          <a:lstStyle/>
          <a:p>
            <a:pPr algn="ctr"/>
            <a:r>
              <a:rPr lang="en-US" dirty="0">
                <a:solidFill>
                  <a:schemeClr val="bg1"/>
                </a:solidFill>
              </a:rPr>
              <a:t>This dataset includes scores from three test scores of students at a (fictional) public school and a variety of personal and socio-economic factors that may have interaction effects upon them.</a:t>
            </a:r>
          </a:p>
        </p:txBody>
      </p:sp>
      <p:sp>
        <p:nvSpPr>
          <p:cNvPr id="5" name="TextBox 4">
            <a:extLst>
              <a:ext uri="{FF2B5EF4-FFF2-40B4-BE49-F238E27FC236}">
                <a16:creationId xmlns:a16="http://schemas.microsoft.com/office/drawing/2014/main" id="{A57ECEE4-F0CF-D29A-0CF1-55116BCD4F36}"/>
              </a:ext>
            </a:extLst>
          </p:cNvPr>
          <p:cNvSpPr txBox="1"/>
          <p:nvPr/>
        </p:nvSpPr>
        <p:spPr>
          <a:xfrm>
            <a:off x="5166641" y="1240877"/>
            <a:ext cx="1858714" cy="461665"/>
          </a:xfrm>
          <a:prstGeom prst="rect">
            <a:avLst/>
          </a:prstGeom>
          <a:noFill/>
        </p:spPr>
        <p:txBody>
          <a:bodyPr wrap="none" rtlCol="0">
            <a:spAutoFit/>
          </a:bodyPr>
          <a:lstStyle/>
          <a:p>
            <a:r>
              <a:rPr lang="en-US" sz="2400" dirty="0">
                <a:solidFill>
                  <a:schemeClr val="bg1"/>
                </a:solidFill>
              </a:rPr>
              <a:t>The dataset </a:t>
            </a:r>
          </a:p>
        </p:txBody>
      </p:sp>
      <p:pic>
        <p:nvPicPr>
          <p:cNvPr id="9" name="Picture 8" descr="A screenshot of a computer&#10;&#10;Description automatically generated">
            <a:extLst>
              <a:ext uri="{FF2B5EF4-FFF2-40B4-BE49-F238E27FC236}">
                <a16:creationId xmlns:a16="http://schemas.microsoft.com/office/drawing/2014/main" id="{9BBED7E0-C01C-9C90-43B8-0A65482C7D6A}"/>
              </a:ext>
            </a:extLst>
          </p:cNvPr>
          <p:cNvPicPr>
            <a:picLocks noChangeAspect="1"/>
          </p:cNvPicPr>
          <p:nvPr/>
        </p:nvPicPr>
        <p:blipFill>
          <a:blip r:embed="rId2"/>
          <a:stretch>
            <a:fillRect/>
          </a:stretch>
        </p:blipFill>
        <p:spPr>
          <a:xfrm>
            <a:off x="498789" y="3678160"/>
            <a:ext cx="11194421" cy="2570239"/>
          </a:xfrm>
          <a:prstGeom prst="rect">
            <a:avLst/>
          </a:prstGeom>
        </p:spPr>
      </p:pic>
    </p:spTree>
    <p:extLst>
      <p:ext uri="{BB962C8B-B14F-4D97-AF65-F5344CB8AC3E}">
        <p14:creationId xmlns:p14="http://schemas.microsoft.com/office/powerpoint/2010/main" val="55070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7">
            <a:extLst>
              <a:ext uri="{FF2B5EF4-FFF2-40B4-BE49-F238E27FC236}">
                <a16:creationId xmlns:a16="http://schemas.microsoft.com/office/drawing/2014/main" id="{1D563BF1-9DA5-1275-798B-2B359DB092B7}"/>
              </a:ext>
            </a:extLst>
          </p:cNvPr>
          <p:cNvSpPr txBox="1">
            <a:spLocks/>
          </p:cNvSpPr>
          <p:nvPr/>
        </p:nvSpPr>
        <p:spPr>
          <a:xfrm>
            <a:off x="2012576" y="303626"/>
            <a:ext cx="816684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Regression on student score </a:t>
            </a:r>
          </a:p>
        </p:txBody>
      </p:sp>
      <p:sp>
        <p:nvSpPr>
          <p:cNvPr id="3" name="TextBox 2">
            <a:extLst>
              <a:ext uri="{FF2B5EF4-FFF2-40B4-BE49-F238E27FC236}">
                <a16:creationId xmlns:a16="http://schemas.microsoft.com/office/drawing/2014/main" id="{01C24B20-3174-39C9-99BA-9CCDA75DDB14}"/>
              </a:ext>
            </a:extLst>
          </p:cNvPr>
          <p:cNvSpPr txBox="1"/>
          <p:nvPr/>
        </p:nvSpPr>
        <p:spPr>
          <a:xfrm>
            <a:off x="4954692" y="959135"/>
            <a:ext cx="228261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preprocessing</a:t>
            </a:r>
          </a:p>
        </p:txBody>
      </p:sp>
      <p:pic>
        <p:nvPicPr>
          <p:cNvPr id="5" name="Picture 4">
            <a:extLst>
              <a:ext uri="{FF2B5EF4-FFF2-40B4-BE49-F238E27FC236}">
                <a16:creationId xmlns:a16="http://schemas.microsoft.com/office/drawing/2014/main" id="{11044176-A7E6-ECBB-325B-2D390C01E007}"/>
              </a:ext>
            </a:extLst>
          </p:cNvPr>
          <p:cNvPicPr>
            <a:picLocks noChangeAspect="1"/>
          </p:cNvPicPr>
          <p:nvPr/>
        </p:nvPicPr>
        <p:blipFill>
          <a:blip r:embed="rId2"/>
          <a:stretch>
            <a:fillRect/>
          </a:stretch>
        </p:blipFill>
        <p:spPr>
          <a:xfrm>
            <a:off x="945774" y="2076309"/>
            <a:ext cx="10300447" cy="4116899"/>
          </a:xfrm>
          <a:prstGeom prst="rect">
            <a:avLst/>
          </a:prstGeom>
        </p:spPr>
      </p:pic>
    </p:spTree>
    <p:extLst>
      <p:ext uri="{BB962C8B-B14F-4D97-AF65-F5344CB8AC3E}">
        <p14:creationId xmlns:p14="http://schemas.microsoft.com/office/powerpoint/2010/main" val="199295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7">
            <a:extLst>
              <a:ext uri="{FF2B5EF4-FFF2-40B4-BE49-F238E27FC236}">
                <a16:creationId xmlns:a16="http://schemas.microsoft.com/office/drawing/2014/main" id="{1D563BF1-9DA5-1275-798B-2B359DB092B7}"/>
              </a:ext>
            </a:extLst>
          </p:cNvPr>
          <p:cNvSpPr txBox="1">
            <a:spLocks/>
          </p:cNvSpPr>
          <p:nvPr/>
        </p:nvSpPr>
        <p:spPr>
          <a:xfrm>
            <a:off x="2012576" y="303626"/>
            <a:ext cx="816684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Regression on student score </a:t>
            </a:r>
          </a:p>
        </p:txBody>
      </p:sp>
      <p:sp>
        <p:nvSpPr>
          <p:cNvPr id="3" name="TextBox 2">
            <a:extLst>
              <a:ext uri="{FF2B5EF4-FFF2-40B4-BE49-F238E27FC236}">
                <a16:creationId xmlns:a16="http://schemas.microsoft.com/office/drawing/2014/main" id="{01C24B20-3174-39C9-99BA-9CCDA75DDB14}"/>
              </a:ext>
            </a:extLst>
          </p:cNvPr>
          <p:cNvSpPr txBox="1"/>
          <p:nvPr/>
        </p:nvSpPr>
        <p:spPr>
          <a:xfrm>
            <a:off x="4954692" y="959135"/>
            <a:ext cx="228261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preprocessing</a:t>
            </a:r>
          </a:p>
        </p:txBody>
      </p:sp>
      <p:pic>
        <p:nvPicPr>
          <p:cNvPr id="6" name="Picture 5">
            <a:extLst>
              <a:ext uri="{FF2B5EF4-FFF2-40B4-BE49-F238E27FC236}">
                <a16:creationId xmlns:a16="http://schemas.microsoft.com/office/drawing/2014/main" id="{55D6BD18-4AD3-1D7C-A052-97E8ECAB38CA}"/>
              </a:ext>
            </a:extLst>
          </p:cNvPr>
          <p:cNvPicPr>
            <a:picLocks noChangeAspect="1"/>
          </p:cNvPicPr>
          <p:nvPr/>
        </p:nvPicPr>
        <p:blipFill>
          <a:blip r:embed="rId2"/>
          <a:stretch>
            <a:fillRect/>
          </a:stretch>
        </p:blipFill>
        <p:spPr>
          <a:xfrm>
            <a:off x="716615" y="2315473"/>
            <a:ext cx="10758770" cy="3583392"/>
          </a:xfrm>
          <a:prstGeom prst="rect">
            <a:avLst/>
          </a:prstGeom>
        </p:spPr>
      </p:pic>
      <p:sp>
        <p:nvSpPr>
          <p:cNvPr id="7" name="TextBox 6">
            <a:extLst>
              <a:ext uri="{FF2B5EF4-FFF2-40B4-BE49-F238E27FC236}">
                <a16:creationId xmlns:a16="http://schemas.microsoft.com/office/drawing/2014/main" id="{D67CC94E-C26C-079A-4D5A-66E7CCBC40DD}"/>
              </a:ext>
            </a:extLst>
          </p:cNvPr>
          <p:cNvSpPr txBox="1"/>
          <p:nvPr/>
        </p:nvSpPr>
        <p:spPr>
          <a:xfrm>
            <a:off x="5086073" y="1578372"/>
            <a:ext cx="2019849"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rPr>
              <a:t>Label encoding </a:t>
            </a:r>
          </a:p>
        </p:txBody>
      </p:sp>
    </p:spTree>
    <p:extLst>
      <p:ext uri="{BB962C8B-B14F-4D97-AF65-F5344CB8AC3E}">
        <p14:creationId xmlns:p14="http://schemas.microsoft.com/office/powerpoint/2010/main" val="354539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7">
            <a:extLst>
              <a:ext uri="{FF2B5EF4-FFF2-40B4-BE49-F238E27FC236}">
                <a16:creationId xmlns:a16="http://schemas.microsoft.com/office/drawing/2014/main" id="{1D563BF1-9DA5-1275-798B-2B359DB092B7}"/>
              </a:ext>
            </a:extLst>
          </p:cNvPr>
          <p:cNvSpPr txBox="1">
            <a:spLocks/>
          </p:cNvSpPr>
          <p:nvPr/>
        </p:nvSpPr>
        <p:spPr>
          <a:xfrm>
            <a:off x="2012576" y="303626"/>
            <a:ext cx="816684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Regression on student score </a:t>
            </a:r>
          </a:p>
        </p:txBody>
      </p:sp>
      <p:sp>
        <p:nvSpPr>
          <p:cNvPr id="3" name="TextBox 2">
            <a:extLst>
              <a:ext uri="{FF2B5EF4-FFF2-40B4-BE49-F238E27FC236}">
                <a16:creationId xmlns:a16="http://schemas.microsoft.com/office/drawing/2014/main" id="{01C24B20-3174-39C9-99BA-9CCDA75DDB14}"/>
              </a:ext>
            </a:extLst>
          </p:cNvPr>
          <p:cNvSpPr txBox="1"/>
          <p:nvPr/>
        </p:nvSpPr>
        <p:spPr>
          <a:xfrm>
            <a:off x="4954692" y="959135"/>
            <a:ext cx="2282613"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preprocessing</a:t>
            </a:r>
          </a:p>
        </p:txBody>
      </p:sp>
      <p:pic>
        <p:nvPicPr>
          <p:cNvPr id="5" name="Picture 4">
            <a:extLst>
              <a:ext uri="{FF2B5EF4-FFF2-40B4-BE49-F238E27FC236}">
                <a16:creationId xmlns:a16="http://schemas.microsoft.com/office/drawing/2014/main" id="{4CBBAA90-DC87-48B8-C9A0-67E7DF664056}"/>
              </a:ext>
            </a:extLst>
          </p:cNvPr>
          <p:cNvPicPr>
            <a:picLocks noChangeAspect="1"/>
          </p:cNvPicPr>
          <p:nvPr/>
        </p:nvPicPr>
        <p:blipFill rotWithShape="1">
          <a:blip r:embed="rId2"/>
          <a:srcRect l="10383" t="1782" r="2374"/>
          <a:stretch/>
        </p:blipFill>
        <p:spPr>
          <a:xfrm>
            <a:off x="623198" y="1547480"/>
            <a:ext cx="5221790" cy="5006894"/>
          </a:xfrm>
          <a:prstGeom prst="rect">
            <a:avLst/>
          </a:prstGeom>
        </p:spPr>
      </p:pic>
      <p:pic>
        <p:nvPicPr>
          <p:cNvPr id="9" name="Picture 8" descr="A graph of a number of people&#10;&#10;Description automatically generated with medium confidence">
            <a:extLst>
              <a:ext uri="{FF2B5EF4-FFF2-40B4-BE49-F238E27FC236}">
                <a16:creationId xmlns:a16="http://schemas.microsoft.com/office/drawing/2014/main" id="{6EA6212E-F7B1-F83A-3BF1-BEEF29BE9870}"/>
              </a:ext>
            </a:extLst>
          </p:cNvPr>
          <p:cNvPicPr>
            <a:picLocks noChangeAspect="1"/>
          </p:cNvPicPr>
          <p:nvPr/>
        </p:nvPicPr>
        <p:blipFill rotWithShape="1">
          <a:blip r:embed="rId3"/>
          <a:srcRect l="13866" r="19999"/>
          <a:stretch/>
        </p:blipFill>
        <p:spPr>
          <a:xfrm>
            <a:off x="6347013" y="2076309"/>
            <a:ext cx="5414682" cy="4137553"/>
          </a:xfrm>
          <a:prstGeom prst="rect">
            <a:avLst/>
          </a:prstGeom>
        </p:spPr>
      </p:pic>
    </p:spTree>
    <p:extLst>
      <p:ext uri="{BB962C8B-B14F-4D97-AF65-F5344CB8AC3E}">
        <p14:creationId xmlns:p14="http://schemas.microsoft.com/office/powerpoint/2010/main" val="2232515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7">
            <a:extLst>
              <a:ext uri="{FF2B5EF4-FFF2-40B4-BE49-F238E27FC236}">
                <a16:creationId xmlns:a16="http://schemas.microsoft.com/office/drawing/2014/main" id="{1D563BF1-9DA5-1275-798B-2B359DB092B7}"/>
              </a:ext>
            </a:extLst>
          </p:cNvPr>
          <p:cNvSpPr txBox="1">
            <a:spLocks/>
          </p:cNvSpPr>
          <p:nvPr/>
        </p:nvSpPr>
        <p:spPr>
          <a:xfrm>
            <a:off x="2012576" y="303626"/>
            <a:ext cx="816684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4000" b="1" dirty="0">
                <a:effectLst>
                  <a:outerShdw blurRad="38100" dist="38100" dir="2700000" algn="tl">
                    <a:srgbClr val="000000">
                      <a:alpha val="43137"/>
                    </a:srgbClr>
                  </a:outerShdw>
                </a:effectLst>
                <a:latin typeface="Biome (Headings)"/>
              </a:rPr>
              <a:t>Regression on student score </a:t>
            </a:r>
          </a:p>
        </p:txBody>
      </p:sp>
      <p:sp>
        <p:nvSpPr>
          <p:cNvPr id="4" name="TextBox 3">
            <a:extLst>
              <a:ext uri="{FF2B5EF4-FFF2-40B4-BE49-F238E27FC236}">
                <a16:creationId xmlns:a16="http://schemas.microsoft.com/office/drawing/2014/main" id="{7D1C69F4-0F0F-D080-D5C5-FB363958F22C}"/>
              </a:ext>
            </a:extLst>
          </p:cNvPr>
          <p:cNvSpPr txBox="1"/>
          <p:nvPr/>
        </p:nvSpPr>
        <p:spPr>
          <a:xfrm>
            <a:off x="7918417" y="1242433"/>
            <a:ext cx="1393330"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Models  </a:t>
            </a:r>
          </a:p>
        </p:txBody>
      </p:sp>
      <p:pic>
        <p:nvPicPr>
          <p:cNvPr id="7" name="Picture 6" descr="A screenshot of a graph&#10;&#10;Description automatically generated">
            <a:extLst>
              <a:ext uri="{FF2B5EF4-FFF2-40B4-BE49-F238E27FC236}">
                <a16:creationId xmlns:a16="http://schemas.microsoft.com/office/drawing/2014/main" id="{8AD4659E-8C3F-1E96-6D25-0C9BC1957B74}"/>
              </a:ext>
            </a:extLst>
          </p:cNvPr>
          <p:cNvPicPr>
            <a:picLocks noChangeAspect="1"/>
          </p:cNvPicPr>
          <p:nvPr/>
        </p:nvPicPr>
        <p:blipFill>
          <a:blip r:embed="rId2"/>
          <a:stretch>
            <a:fillRect/>
          </a:stretch>
        </p:blipFill>
        <p:spPr>
          <a:xfrm>
            <a:off x="6404763" y="2061602"/>
            <a:ext cx="4729401" cy="3553965"/>
          </a:xfrm>
          <a:prstGeom prst="rect">
            <a:avLst/>
          </a:prstGeom>
        </p:spPr>
      </p:pic>
      <p:sp>
        <p:nvSpPr>
          <p:cNvPr id="8" name="TextBox 7">
            <a:extLst>
              <a:ext uri="{FF2B5EF4-FFF2-40B4-BE49-F238E27FC236}">
                <a16:creationId xmlns:a16="http://schemas.microsoft.com/office/drawing/2014/main" id="{45856A18-6A37-2BA5-BC32-44EA19FAF179}"/>
              </a:ext>
            </a:extLst>
          </p:cNvPr>
          <p:cNvSpPr txBox="1"/>
          <p:nvPr/>
        </p:nvSpPr>
        <p:spPr>
          <a:xfrm>
            <a:off x="1487244" y="1242432"/>
            <a:ext cx="2681344" cy="461665"/>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rPr>
              <a:t>SVM After tuning  </a:t>
            </a:r>
          </a:p>
        </p:txBody>
      </p:sp>
      <p:cxnSp>
        <p:nvCxnSpPr>
          <p:cNvPr id="12" name="Straight Arrow Connector 11">
            <a:extLst>
              <a:ext uri="{FF2B5EF4-FFF2-40B4-BE49-F238E27FC236}">
                <a16:creationId xmlns:a16="http://schemas.microsoft.com/office/drawing/2014/main" id="{95358932-43DB-333D-134E-61A3EEAECC4F}"/>
              </a:ext>
            </a:extLst>
          </p:cNvPr>
          <p:cNvCxnSpPr>
            <a:cxnSpLocks/>
            <a:endCxn id="25" idx="3"/>
          </p:cNvCxnSpPr>
          <p:nvPr/>
        </p:nvCxnSpPr>
        <p:spPr>
          <a:xfrm flipH="1" flipV="1">
            <a:off x="4760258" y="2541197"/>
            <a:ext cx="2617695" cy="551627"/>
          </a:xfrm>
          <a:prstGeom prst="straightConnector1">
            <a:avLst/>
          </a:prstGeom>
          <a:ln>
            <a:solidFill>
              <a:srgbClr val="C00000"/>
            </a:solidFill>
            <a:tailEnd type="triangle"/>
          </a:ln>
          <a:effectLst>
            <a:outerShdw blurRad="44450" dist="27940" dir="5400000" algn="ctr">
              <a:srgbClr val="000000">
                <a:alpha val="32000"/>
              </a:srgbClr>
            </a:outerShdw>
          </a:effectLst>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0133BD5C-5DFC-B3A3-F38D-9E210F9039FE}"/>
              </a:ext>
            </a:extLst>
          </p:cNvPr>
          <p:cNvSpPr txBox="1"/>
          <p:nvPr/>
        </p:nvSpPr>
        <p:spPr>
          <a:xfrm>
            <a:off x="438374" y="4258221"/>
            <a:ext cx="4321886" cy="923330"/>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Accuracy: 0.9999910447242925  Mean Squared Error: 0.0018347896898761663</a:t>
            </a:r>
          </a:p>
        </p:txBody>
      </p:sp>
      <p:sp>
        <p:nvSpPr>
          <p:cNvPr id="15" name="TextBox 14">
            <a:extLst>
              <a:ext uri="{FF2B5EF4-FFF2-40B4-BE49-F238E27FC236}">
                <a16:creationId xmlns:a16="http://schemas.microsoft.com/office/drawing/2014/main" id="{20917958-7C83-A3EC-F344-CF94D5DE7BD9}"/>
              </a:ext>
            </a:extLst>
          </p:cNvPr>
          <p:cNvSpPr txBox="1"/>
          <p:nvPr/>
        </p:nvSpPr>
        <p:spPr>
          <a:xfrm rot="855639">
            <a:off x="5333075" y="2368347"/>
            <a:ext cx="908326"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Before</a:t>
            </a:r>
          </a:p>
        </p:txBody>
      </p:sp>
      <p:cxnSp>
        <p:nvCxnSpPr>
          <p:cNvPr id="17" name="Straight Arrow Connector 16">
            <a:extLst>
              <a:ext uri="{FF2B5EF4-FFF2-40B4-BE49-F238E27FC236}">
                <a16:creationId xmlns:a16="http://schemas.microsoft.com/office/drawing/2014/main" id="{20CCFD78-8FBC-FF1E-ACBC-A089FF25FBC8}"/>
              </a:ext>
            </a:extLst>
          </p:cNvPr>
          <p:cNvCxnSpPr>
            <a:cxnSpLocks/>
            <a:endCxn id="13" idx="3"/>
          </p:cNvCxnSpPr>
          <p:nvPr/>
        </p:nvCxnSpPr>
        <p:spPr>
          <a:xfrm flipH="1">
            <a:off x="4760260" y="3157842"/>
            <a:ext cx="2721971" cy="1562044"/>
          </a:xfrm>
          <a:prstGeom prst="straightConnector1">
            <a:avLst/>
          </a:prstGeom>
          <a:ln>
            <a:solidFill>
              <a:srgbClr val="C00000"/>
            </a:solidFill>
            <a:tailEnd type="triangle"/>
          </a:ln>
          <a:effectLst>
            <a:outerShdw blurRad="44450" dist="27940" dir="5400000" algn="ctr">
              <a:srgbClr val="000000">
                <a:alpha val="32000"/>
              </a:srgbClr>
            </a:outerShdw>
          </a:effectLst>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2A0A627D-ADE6-0108-533D-326795D7A0D5}"/>
              </a:ext>
            </a:extLst>
          </p:cNvPr>
          <p:cNvSpPr txBox="1"/>
          <p:nvPr/>
        </p:nvSpPr>
        <p:spPr>
          <a:xfrm rot="19816519">
            <a:off x="5295770" y="3705576"/>
            <a:ext cx="732893"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After</a:t>
            </a:r>
          </a:p>
        </p:txBody>
      </p:sp>
      <p:sp>
        <p:nvSpPr>
          <p:cNvPr id="25" name="TextBox 24">
            <a:extLst>
              <a:ext uri="{FF2B5EF4-FFF2-40B4-BE49-F238E27FC236}">
                <a16:creationId xmlns:a16="http://schemas.microsoft.com/office/drawing/2014/main" id="{C8AC7D7E-E916-BD00-20E7-F10BB416603E}"/>
              </a:ext>
            </a:extLst>
          </p:cNvPr>
          <p:cNvSpPr txBox="1"/>
          <p:nvPr/>
        </p:nvSpPr>
        <p:spPr>
          <a:xfrm>
            <a:off x="438373" y="2079532"/>
            <a:ext cx="4321885" cy="923330"/>
          </a:xfrm>
          <a:prstGeom prst="rect">
            <a:avLst/>
          </a:prstGeom>
          <a:noFill/>
        </p:spPr>
        <p:txBody>
          <a:bodyPr wrap="square">
            <a:spAutoFit/>
          </a:bodyPr>
          <a:lstStyle/>
          <a:p>
            <a:r>
              <a:rPr lang="en-US" b="1" dirty="0">
                <a:solidFill>
                  <a:schemeClr val="bg1"/>
                </a:solidFill>
                <a:effectLst>
                  <a:outerShdw blurRad="38100" dist="38100" dir="2700000" algn="tl">
                    <a:srgbClr val="000000">
                      <a:alpha val="43137"/>
                    </a:srgbClr>
                  </a:outerShdw>
                </a:effectLst>
              </a:rPr>
              <a:t>R-squared (R2): 0.9958624214945115Mean Squared Error (MSE): 0.8477222400326211</a:t>
            </a:r>
          </a:p>
        </p:txBody>
      </p:sp>
    </p:spTree>
    <p:extLst>
      <p:ext uri="{BB962C8B-B14F-4D97-AF65-F5344CB8AC3E}">
        <p14:creationId xmlns:p14="http://schemas.microsoft.com/office/powerpoint/2010/main" val="3794501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6A6425-F78F-7EB0-2104-2C499D24AE43}"/>
              </a:ext>
            </a:extLst>
          </p:cNvPr>
          <p:cNvSpPr>
            <a:spLocks noGrp="1"/>
          </p:cNvSpPr>
          <p:nvPr>
            <p:ph type="subTitle" idx="1"/>
          </p:nvPr>
        </p:nvSpPr>
        <p:spPr>
          <a:xfrm>
            <a:off x="0" y="467798"/>
            <a:ext cx="12191997" cy="781119"/>
          </a:xfrm>
        </p:spPr>
        <p:txBody>
          <a:bodyPr/>
          <a:lstStyle/>
          <a:p>
            <a:pPr lvl="1"/>
            <a:r>
              <a:rPr lang="en-US" sz="4000" b="0" i="0" dirty="0">
                <a:effectLst>
                  <a:outerShdw blurRad="38100" dist="38100" dir="2700000" algn="tl">
                    <a:srgbClr val="000000">
                      <a:alpha val="43137"/>
                    </a:srgbClr>
                  </a:outerShdw>
                </a:effectLst>
                <a:latin typeface="Biome (Headings)"/>
              </a:rPr>
              <a:t>CNN Classification on Augmented-A</a:t>
            </a:r>
            <a:r>
              <a:rPr lang="en-US" sz="4000" b="0" i="0" dirty="0">
                <a:solidFill>
                  <a:srgbClr val="D1D5DB"/>
                </a:solidFill>
                <a:effectLst>
                  <a:outerShdw blurRad="38100" dist="38100" dir="2700000" algn="tl">
                    <a:srgbClr val="000000">
                      <a:alpha val="43137"/>
                    </a:srgbClr>
                  </a:outerShdw>
                </a:effectLst>
                <a:latin typeface="Biome (Headings)"/>
              </a:rPr>
              <a:t>lzheimer</a:t>
            </a:r>
          </a:p>
        </p:txBody>
      </p:sp>
      <p:cxnSp>
        <p:nvCxnSpPr>
          <p:cNvPr id="10" name="Straight Connector 9">
            <a:extLst>
              <a:ext uri="{FF2B5EF4-FFF2-40B4-BE49-F238E27FC236}">
                <a16:creationId xmlns:a16="http://schemas.microsoft.com/office/drawing/2014/main" id="{F6062CD7-3883-6E4C-C2AB-F3C80204D6EC}"/>
              </a:ext>
            </a:extLst>
          </p:cNvPr>
          <p:cNvCxnSpPr>
            <a:cxnSpLocks/>
          </p:cNvCxnSpPr>
          <p:nvPr/>
        </p:nvCxnSpPr>
        <p:spPr>
          <a:xfrm>
            <a:off x="6056240" y="1447698"/>
            <a:ext cx="9940" cy="4366692"/>
          </a:xfrm>
          <a:prstGeom prst="line">
            <a:avLst/>
          </a:prstGeom>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BEC5898A-9428-E1A2-BD15-5A75AE1F4B7B}"/>
              </a:ext>
            </a:extLst>
          </p:cNvPr>
          <p:cNvSpPr txBox="1"/>
          <p:nvPr/>
        </p:nvSpPr>
        <p:spPr>
          <a:xfrm>
            <a:off x="1818861" y="1630953"/>
            <a:ext cx="1953548"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The dataset </a:t>
            </a:r>
          </a:p>
        </p:txBody>
      </p:sp>
      <p:sp>
        <p:nvSpPr>
          <p:cNvPr id="2" name="TextBox 1">
            <a:extLst>
              <a:ext uri="{FF2B5EF4-FFF2-40B4-BE49-F238E27FC236}">
                <a16:creationId xmlns:a16="http://schemas.microsoft.com/office/drawing/2014/main" id="{BC8A834F-FE55-55DF-D5EB-05FDE57E530C}"/>
              </a:ext>
            </a:extLst>
          </p:cNvPr>
          <p:cNvSpPr txBox="1"/>
          <p:nvPr/>
        </p:nvSpPr>
        <p:spPr>
          <a:xfrm>
            <a:off x="377493" y="2180060"/>
            <a:ext cx="5546226" cy="2585323"/>
          </a:xfrm>
          <a:prstGeom prst="rect">
            <a:avLst/>
          </a:prstGeom>
          <a:noFill/>
        </p:spPr>
        <p:txBody>
          <a:bodyPr wrap="square" rtlCol="0">
            <a:spAutoFit/>
          </a:bodyPr>
          <a:lstStyle/>
          <a:p>
            <a:pPr algn="ctr"/>
            <a:r>
              <a:rPr lang="en-US" b="1" dirty="0">
                <a:solidFill>
                  <a:schemeClr val="bg1"/>
                </a:solidFill>
                <a:effectLst>
                  <a:outerShdw blurRad="38100" dist="38100" dir="2700000" algn="tl">
                    <a:srgbClr val="000000">
                      <a:alpha val="43137"/>
                    </a:srgbClr>
                  </a:outerShdw>
                </a:effectLst>
              </a:rPr>
              <a:t>The "augmented-</a:t>
            </a:r>
            <a:r>
              <a:rPr lang="en-US" b="1" dirty="0" err="1">
                <a:solidFill>
                  <a:schemeClr val="bg1"/>
                </a:solidFill>
                <a:effectLst>
                  <a:outerShdw blurRad="38100" dist="38100" dir="2700000" algn="tl">
                    <a:srgbClr val="000000">
                      <a:alpha val="43137"/>
                    </a:srgbClr>
                  </a:outerShdw>
                </a:effectLst>
              </a:rPr>
              <a:t>alzheimer</a:t>
            </a:r>
            <a:r>
              <a:rPr lang="en-US" b="1" dirty="0">
                <a:solidFill>
                  <a:schemeClr val="bg1"/>
                </a:solidFill>
                <a:effectLst>
                  <a:outerShdw blurRad="38100" dist="38100" dir="2700000" algn="tl">
                    <a:srgbClr val="000000">
                      <a:alpha val="43137"/>
                    </a:srgbClr>
                  </a:outerShdw>
                </a:effectLst>
              </a:rPr>
              <a:t>-</a:t>
            </a:r>
            <a:r>
              <a:rPr lang="en-US" b="1" dirty="0" err="1">
                <a:solidFill>
                  <a:schemeClr val="bg1"/>
                </a:solidFill>
                <a:effectLst>
                  <a:outerShdw blurRad="38100" dist="38100" dir="2700000" algn="tl">
                    <a:srgbClr val="000000">
                      <a:alpha val="43137"/>
                    </a:srgbClr>
                  </a:outerShdw>
                </a:effectLst>
              </a:rPr>
              <a:t>mri</a:t>
            </a:r>
            <a:r>
              <a:rPr lang="en-US" b="1" dirty="0">
                <a:solidFill>
                  <a:schemeClr val="bg1"/>
                </a:solidFill>
                <a:effectLst>
                  <a:outerShdw blurRad="38100" dist="38100" dir="2700000" algn="tl">
                    <a:srgbClr val="000000">
                      <a:alpha val="43137"/>
                    </a:srgbClr>
                  </a:outerShdw>
                </a:effectLst>
              </a:rPr>
              <a:t>-dataset" is likely an enhanced dataset for Alzheimer's disease research. It includes high-resolution MRI scans of both Alzheimer's patients and healthy individuals, annotated with relevant information. The term "augmented" implies additional features or samples to improve dataset quality. Researchers use it to develop and evaluate machine learning models for early Alzheimer's detection.</a:t>
            </a:r>
          </a:p>
        </p:txBody>
      </p:sp>
      <p:pic>
        <p:nvPicPr>
          <p:cNvPr id="4" name="Picture 3">
            <a:extLst>
              <a:ext uri="{FF2B5EF4-FFF2-40B4-BE49-F238E27FC236}">
                <a16:creationId xmlns:a16="http://schemas.microsoft.com/office/drawing/2014/main" id="{7CD2175C-24AC-9189-7B17-81F3B686F247}"/>
              </a:ext>
            </a:extLst>
          </p:cNvPr>
          <p:cNvPicPr>
            <a:picLocks noChangeAspect="1"/>
          </p:cNvPicPr>
          <p:nvPr/>
        </p:nvPicPr>
        <p:blipFill>
          <a:blip r:embed="rId2"/>
          <a:stretch>
            <a:fillRect/>
          </a:stretch>
        </p:blipFill>
        <p:spPr>
          <a:xfrm>
            <a:off x="7107331" y="1572707"/>
            <a:ext cx="4357552" cy="4424937"/>
          </a:xfrm>
          <a:prstGeom prst="rect">
            <a:avLst/>
          </a:prstGeom>
        </p:spPr>
      </p:pic>
    </p:spTree>
    <p:extLst>
      <p:ext uri="{BB962C8B-B14F-4D97-AF65-F5344CB8AC3E}">
        <p14:creationId xmlns:p14="http://schemas.microsoft.com/office/powerpoint/2010/main" val="71632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97ADC56-10C0-289C-A3D9-AF59D30E412C}"/>
              </a:ext>
            </a:extLst>
          </p:cNvPr>
          <p:cNvSpPr txBox="1"/>
          <p:nvPr/>
        </p:nvSpPr>
        <p:spPr>
          <a:xfrm rot="20468711">
            <a:off x="2481400" y="2724577"/>
            <a:ext cx="6839410" cy="1015663"/>
          </a:xfrm>
          <a:prstGeom prst="rect">
            <a:avLst/>
          </a:prstGeom>
          <a:noFill/>
        </p:spPr>
        <p:txBody>
          <a:bodyPr wrap="square" rtlCol="0">
            <a:spAutoFit/>
          </a:bodyPr>
          <a:lstStyle/>
          <a:p>
            <a:r>
              <a:rPr lang="en-US" sz="6000" b="1" dirty="0">
                <a:solidFill>
                  <a:schemeClr val="bg1"/>
                </a:solidFill>
                <a:effectLst>
                  <a:outerShdw blurRad="38100" dist="38100" dir="2700000" algn="tl">
                    <a:srgbClr val="000000">
                      <a:alpha val="43137"/>
                    </a:srgbClr>
                  </a:outerShdw>
                </a:effectLst>
              </a:rPr>
              <a:t>ONE MORE THING</a:t>
            </a:r>
          </a:p>
        </p:txBody>
      </p:sp>
    </p:spTree>
    <p:extLst>
      <p:ext uri="{BB962C8B-B14F-4D97-AF65-F5344CB8AC3E}">
        <p14:creationId xmlns:p14="http://schemas.microsoft.com/office/powerpoint/2010/main" val="3270419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ith his mouth open&#10;&#10;Description automatically generated">
            <a:extLst>
              <a:ext uri="{FF2B5EF4-FFF2-40B4-BE49-F238E27FC236}">
                <a16:creationId xmlns:a16="http://schemas.microsoft.com/office/drawing/2014/main" id="{CB173971-9AAD-0338-26C9-07267D3B37FF}"/>
              </a:ext>
            </a:extLst>
          </p:cNvPr>
          <p:cNvPicPr>
            <a:picLocks noChangeAspect="1"/>
          </p:cNvPicPr>
          <p:nvPr/>
        </p:nvPicPr>
        <p:blipFill>
          <a:blip r:embed="rId3"/>
          <a:stretch>
            <a:fillRect/>
          </a:stretch>
        </p:blipFill>
        <p:spPr>
          <a:xfrm>
            <a:off x="1157287" y="512388"/>
            <a:ext cx="9877425" cy="6048375"/>
          </a:xfrm>
          <a:prstGeom prst="rect">
            <a:avLst/>
          </a:prstGeom>
        </p:spPr>
      </p:pic>
    </p:spTree>
    <p:extLst>
      <p:ext uri="{BB962C8B-B14F-4D97-AF65-F5344CB8AC3E}">
        <p14:creationId xmlns:p14="http://schemas.microsoft.com/office/powerpoint/2010/main" val="3984182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Fady Sameh</a:t>
            </a:r>
          </a:p>
          <a:p>
            <a:pPr marL="285750" indent="-285750">
              <a:buFont typeface="Arial" panose="020B0604020202020204" pitchFamily="34" charset="0"/>
              <a:buChar char="•"/>
            </a:pPr>
            <a:r>
              <a:rPr lang="en-US" dirty="0"/>
              <a:t>Omar Mustafa</a:t>
            </a:r>
          </a:p>
          <a:p>
            <a:pPr marL="285750" indent="-285750">
              <a:buFont typeface="Arial" panose="020B0604020202020204" pitchFamily="34" charset="0"/>
              <a:buChar char="•"/>
            </a:pPr>
            <a:r>
              <a:rPr lang="en-US" dirty="0" err="1"/>
              <a:t>Moustafa</a:t>
            </a:r>
            <a:r>
              <a:rPr lang="en-US" dirty="0"/>
              <a:t> Karam</a:t>
            </a:r>
          </a:p>
          <a:p>
            <a:pPr marL="285750" indent="-285750">
              <a:buFont typeface="Arial" panose="020B0604020202020204" pitchFamily="34" charset="0"/>
              <a:buChar char="•"/>
            </a:pPr>
            <a:r>
              <a:rPr lang="en-US" dirty="0" err="1"/>
              <a:t>Bassema</a:t>
            </a:r>
            <a:r>
              <a:rPr lang="en-US" dirty="0"/>
              <a:t> Abdel </a:t>
            </a:r>
            <a:r>
              <a:rPr lang="en-US" dirty="0" err="1"/>
              <a:t>Razek</a:t>
            </a:r>
            <a:endParaRPr lang="en-US" dirty="0"/>
          </a:p>
          <a:p>
            <a:pPr marL="285750" indent="-285750">
              <a:buFont typeface="Arial" panose="020B0604020202020204" pitchFamily="34" charset="0"/>
              <a:buChar char="•"/>
            </a:pPr>
            <a:r>
              <a:rPr lang="en-US" dirty="0"/>
              <a:t>Ahmed Mohamed Sofi</a:t>
            </a:r>
          </a:p>
          <a:p>
            <a:pPr marL="285750" indent="-285750">
              <a:buFont typeface="Arial" panose="020B0604020202020204" pitchFamily="34" charset="0"/>
              <a:buChar char="•"/>
            </a:pPr>
            <a:r>
              <a:rPr lang="en-US" dirty="0"/>
              <a:t>Ahmed Mohamed Abdel Salam</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32</a:t>
            </a:fld>
            <a:endParaRPr lang="en-US" dirty="0"/>
          </a:p>
        </p:txBody>
      </p:sp>
      <p:sp>
        <p:nvSpPr>
          <p:cNvPr id="4" name="Title 1">
            <a:extLst>
              <a:ext uri="{FF2B5EF4-FFF2-40B4-BE49-F238E27FC236}">
                <a16:creationId xmlns:a16="http://schemas.microsoft.com/office/drawing/2014/main" id="{C78F5AA6-2C12-3FE4-E80B-6C40790DBE5C}"/>
              </a:ext>
            </a:extLst>
          </p:cNvPr>
          <p:cNvSpPr txBox="1">
            <a:spLocks/>
          </p:cNvSpPr>
          <p:nvPr/>
        </p:nvSpPr>
        <p:spPr>
          <a:xfrm>
            <a:off x="6473971" y="116540"/>
            <a:ext cx="5334000" cy="120689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a:lstStyle>
          <a:p>
            <a:r>
              <a:rPr lang="en-US" dirty="0"/>
              <a:t>Machine Learning</a:t>
            </a:r>
          </a:p>
        </p:txBody>
      </p:sp>
      <p:sp>
        <p:nvSpPr>
          <p:cNvPr id="8" name="TextBox 7">
            <a:extLst>
              <a:ext uri="{FF2B5EF4-FFF2-40B4-BE49-F238E27FC236}">
                <a16:creationId xmlns:a16="http://schemas.microsoft.com/office/drawing/2014/main" id="{B6E8DBE1-A0A9-FC80-8773-646C446F2742}"/>
              </a:ext>
            </a:extLst>
          </p:cNvPr>
          <p:cNvSpPr txBox="1"/>
          <p:nvPr/>
        </p:nvSpPr>
        <p:spPr>
          <a:xfrm>
            <a:off x="6891950" y="3313153"/>
            <a:ext cx="4498041" cy="923330"/>
          </a:xfrm>
          <a:prstGeom prst="rect">
            <a:avLst/>
          </a:prstGeom>
          <a:noFill/>
        </p:spPr>
        <p:txBody>
          <a:bodyPr wrap="square">
            <a:spAutoFit/>
          </a:bodyPr>
          <a:lstStyle/>
          <a:p>
            <a:pPr algn="ctr"/>
            <a:r>
              <a:rPr lang="en-US" dirty="0">
                <a:solidFill>
                  <a:schemeClr val="bg1"/>
                </a:solidFill>
              </a:rPr>
              <a:t>Under the Supervision of :</a:t>
            </a:r>
          </a:p>
          <a:p>
            <a:pPr algn="ctr"/>
            <a:r>
              <a:rPr lang="en-US" dirty="0">
                <a:solidFill>
                  <a:schemeClr val="bg1"/>
                </a:solidFill>
              </a:rPr>
              <a:t>DR. Ali Hamza</a:t>
            </a:r>
          </a:p>
          <a:p>
            <a:pPr algn="ctr"/>
            <a:r>
              <a:rPr lang="en-US" dirty="0">
                <a:solidFill>
                  <a:schemeClr val="bg1"/>
                </a:solidFill>
              </a:rPr>
              <a:t>Eng. Ahmed Nousir</a:t>
            </a:r>
          </a:p>
        </p:txBody>
      </p:sp>
    </p:spTree>
    <p:extLst>
      <p:ext uri="{BB962C8B-B14F-4D97-AF65-F5344CB8AC3E}">
        <p14:creationId xmlns:p14="http://schemas.microsoft.com/office/powerpoint/2010/main" val="7900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97ADC56-10C0-289C-A3D9-AF59D30E412C}"/>
              </a:ext>
            </a:extLst>
          </p:cNvPr>
          <p:cNvSpPr txBox="1"/>
          <p:nvPr/>
        </p:nvSpPr>
        <p:spPr>
          <a:xfrm>
            <a:off x="5207776" y="853913"/>
            <a:ext cx="1776448"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About data</a:t>
            </a:r>
          </a:p>
        </p:txBody>
      </p:sp>
      <p:sp>
        <p:nvSpPr>
          <p:cNvPr id="14" name="Subtitle 7">
            <a:extLst>
              <a:ext uri="{FF2B5EF4-FFF2-40B4-BE49-F238E27FC236}">
                <a16:creationId xmlns:a16="http://schemas.microsoft.com/office/drawing/2014/main" id="{671569E2-35B9-CF0C-DF3B-32D36E76D86D}"/>
              </a:ext>
            </a:extLst>
          </p:cNvPr>
          <p:cNvSpPr txBox="1">
            <a:spLocks/>
          </p:cNvSpPr>
          <p:nvPr/>
        </p:nvSpPr>
        <p:spPr>
          <a:xfrm>
            <a:off x="0" y="296685"/>
            <a:ext cx="1219199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4000" dirty="0">
                <a:effectLst>
                  <a:outerShdw blurRad="38100" dist="38100" dir="2700000" algn="tl">
                    <a:srgbClr val="000000">
                      <a:alpha val="43137"/>
                    </a:srgbClr>
                  </a:outerShdw>
                </a:effectLst>
                <a:latin typeface="Biome (Headings)"/>
              </a:rPr>
              <a:t>CNN Classification on Augmented-Alzheimer</a:t>
            </a:r>
          </a:p>
        </p:txBody>
      </p:sp>
      <p:pic>
        <p:nvPicPr>
          <p:cNvPr id="16" name="Picture 15">
            <a:extLst>
              <a:ext uri="{FF2B5EF4-FFF2-40B4-BE49-F238E27FC236}">
                <a16:creationId xmlns:a16="http://schemas.microsoft.com/office/drawing/2014/main" id="{58C16AA2-7E7A-62AE-0FDA-557A8B414EEB}"/>
              </a:ext>
            </a:extLst>
          </p:cNvPr>
          <p:cNvPicPr>
            <a:picLocks noChangeAspect="1"/>
          </p:cNvPicPr>
          <p:nvPr/>
        </p:nvPicPr>
        <p:blipFill rotWithShape="1">
          <a:blip r:embed="rId2"/>
          <a:srcRect l="2116" t="3538" r="2235"/>
          <a:stretch/>
        </p:blipFill>
        <p:spPr>
          <a:xfrm>
            <a:off x="2779059" y="4383741"/>
            <a:ext cx="8399929" cy="2177574"/>
          </a:xfrm>
          <a:prstGeom prst="rect">
            <a:avLst/>
          </a:prstGeom>
        </p:spPr>
      </p:pic>
      <p:pic>
        <p:nvPicPr>
          <p:cNvPr id="18" name="Picture 17">
            <a:extLst>
              <a:ext uri="{FF2B5EF4-FFF2-40B4-BE49-F238E27FC236}">
                <a16:creationId xmlns:a16="http://schemas.microsoft.com/office/drawing/2014/main" id="{1BFB04B5-9F8A-0517-34CC-23BBD15CBE05}"/>
              </a:ext>
            </a:extLst>
          </p:cNvPr>
          <p:cNvPicPr>
            <a:picLocks noChangeAspect="1"/>
          </p:cNvPicPr>
          <p:nvPr/>
        </p:nvPicPr>
        <p:blipFill>
          <a:blip r:embed="rId3"/>
          <a:stretch>
            <a:fillRect/>
          </a:stretch>
        </p:blipFill>
        <p:spPr>
          <a:xfrm>
            <a:off x="96372" y="1431849"/>
            <a:ext cx="5629220" cy="2833006"/>
          </a:xfrm>
          <a:prstGeom prst="rect">
            <a:avLst/>
          </a:prstGeom>
        </p:spPr>
      </p:pic>
      <p:cxnSp>
        <p:nvCxnSpPr>
          <p:cNvPr id="23" name="Connector: Elbow 22">
            <a:extLst>
              <a:ext uri="{FF2B5EF4-FFF2-40B4-BE49-F238E27FC236}">
                <a16:creationId xmlns:a16="http://schemas.microsoft.com/office/drawing/2014/main" id="{466B1B1F-D9D0-FAF5-E618-542B80A94D99}"/>
              </a:ext>
            </a:extLst>
          </p:cNvPr>
          <p:cNvCxnSpPr>
            <a:cxnSpLocks/>
          </p:cNvCxnSpPr>
          <p:nvPr/>
        </p:nvCxnSpPr>
        <p:spPr>
          <a:xfrm>
            <a:off x="5725592" y="2849660"/>
            <a:ext cx="1258632" cy="153408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385C446-4BE8-514E-F2AC-3EF145AE7673}"/>
              </a:ext>
            </a:extLst>
          </p:cNvPr>
          <p:cNvSpPr txBox="1"/>
          <p:nvPr/>
        </p:nvSpPr>
        <p:spPr>
          <a:xfrm>
            <a:off x="7493953" y="1703943"/>
            <a:ext cx="3936047" cy="2308324"/>
          </a:xfrm>
          <a:prstGeom prst="rect">
            <a:avLst/>
          </a:prstGeom>
          <a:noFill/>
        </p:spPr>
        <p:txBody>
          <a:bodyPr wrap="square" rtlCol="0">
            <a:spAutoFit/>
          </a:bodyPr>
          <a:lstStyle/>
          <a:p>
            <a:pPr algn="ctr"/>
            <a:r>
              <a:rPr lang="en-US" sz="1600" b="1" dirty="0">
                <a:solidFill>
                  <a:schemeClr val="bg1"/>
                </a:solidFill>
                <a:effectLst>
                  <a:outerShdw blurRad="38100" dist="38100" dir="2700000" algn="tl">
                    <a:srgbClr val="000000">
                      <a:alpha val="43137"/>
                    </a:srgbClr>
                  </a:outerShdw>
                </a:effectLst>
                <a:latin typeface="Consolas" panose="020B0609020204030204" pitchFamily="49" charset="0"/>
              </a:rPr>
              <a:t>If the augmented parameter is set to 0, it uses the original dataset; otherwise, it uses the augmented dataset. It then retrieves the file paths for JPG images and their corresponding labels, combines them into a Data Frame, and returns it</a:t>
            </a:r>
          </a:p>
          <a:p>
            <a:pPr algn="ctr"/>
            <a:endParaRPr lang="en-US" sz="1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88257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97ADC56-10C0-289C-A3D9-AF59D30E412C}"/>
              </a:ext>
            </a:extLst>
          </p:cNvPr>
          <p:cNvSpPr txBox="1"/>
          <p:nvPr/>
        </p:nvSpPr>
        <p:spPr>
          <a:xfrm>
            <a:off x="5207776" y="853913"/>
            <a:ext cx="1776448" cy="461665"/>
          </a:xfrm>
          <a:prstGeom prst="rect">
            <a:avLst/>
          </a:prstGeom>
          <a:noFill/>
        </p:spPr>
        <p:txBody>
          <a:bodyPr wrap="none" rtlCol="0">
            <a:spAutoFit/>
          </a:bodyPr>
          <a:lstStyle/>
          <a:p>
            <a:r>
              <a:rPr lang="en-US" sz="2400" b="1" dirty="0">
                <a:solidFill>
                  <a:schemeClr val="accent4"/>
                </a:solidFill>
                <a:effectLst>
                  <a:outerShdw blurRad="38100" dist="38100" dir="2700000" algn="tl">
                    <a:srgbClr val="000000">
                      <a:alpha val="43137"/>
                    </a:srgbClr>
                  </a:outerShdw>
                </a:effectLst>
              </a:rPr>
              <a:t>About data</a:t>
            </a:r>
          </a:p>
        </p:txBody>
      </p:sp>
      <p:sp>
        <p:nvSpPr>
          <p:cNvPr id="14" name="Subtitle 7">
            <a:extLst>
              <a:ext uri="{FF2B5EF4-FFF2-40B4-BE49-F238E27FC236}">
                <a16:creationId xmlns:a16="http://schemas.microsoft.com/office/drawing/2014/main" id="{671569E2-35B9-CF0C-DF3B-32D36E76D86D}"/>
              </a:ext>
            </a:extLst>
          </p:cNvPr>
          <p:cNvSpPr txBox="1">
            <a:spLocks/>
          </p:cNvSpPr>
          <p:nvPr/>
        </p:nvSpPr>
        <p:spPr>
          <a:xfrm>
            <a:off x="0" y="296685"/>
            <a:ext cx="1219199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4000" dirty="0">
                <a:effectLst>
                  <a:outerShdw blurRad="38100" dist="38100" dir="2700000" algn="tl">
                    <a:srgbClr val="000000">
                      <a:alpha val="43137"/>
                    </a:srgbClr>
                  </a:outerShdw>
                </a:effectLst>
                <a:latin typeface="Biome (Headings)"/>
              </a:rPr>
              <a:t>CNN Classification on Augmented-A</a:t>
            </a:r>
            <a:r>
              <a:rPr lang="en-US" sz="4000" dirty="0">
                <a:solidFill>
                  <a:srgbClr val="D1D5DB"/>
                </a:solidFill>
                <a:effectLst>
                  <a:outerShdw blurRad="38100" dist="38100" dir="2700000" algn="tl">
                    <a:srgbClr val="000000">
                      <a:alpha val="43137"/>
                    </a:srgbClr>
                  </a:outerShdw>
                </a:effectLst>
                <a:latin typeface="Biome (Headings)"/>
              </a:rPr>
              <a:t>lzheimer</a:t>
            </a:r>
          </a:p>
        </p:txBody>
      </p:sp>
      <p:pic>
        <p:nvPicPr>
          <p:cNvPr id="27" name="Picture 26">
            <a:extLst>
              <a:ext uri="{FF2B5EF4-FFF2-40B4-BE49-F238E27FC236}">
                <a16:creationId xmlns:a16="http://schemas.microsoft.com/office/drawing/2014/main" id="{4FDB5404-3244-B020-2F22-EFBA7D388183}"/>
              </a:ext>
            </a:extLst>
          </p:cNvPr>
          <p:cNvPicPr>
            <a:picLocks noChangeAspect="1"/>
          </p:cNvPicPr>
          <p:nvPr/>
        </p:nvPicPr>
        <p:blipFill>
          <a:blip r:embed="rId2"/>
          <a:stretch>
            <a:fillRect/>
          </a:stretch>
        </p:blipFill>
        <p:spPr>
          <a:xfrm>
            <a:off x="5516655" y="1932800"/>
            <a:ext cx="6146427" cy="3789526"/>
          </a:xfrm>
          <a:prstGeom prst="rect">
            <a:avLst/>
          </a:prstGeom>
        </p:spPr>
      </p:pic>
      <p:sp>
        <p:nvSpPr>
          <p:cNvPr id="28" name="TextBox 27">
            <a:extLst>
              <a:ext uri="{FF2B5EF4-FFF2-40B4-BE49-F238E27FC236}">
                <a16:creationId xmlns:a16="http://schemas.microsoft.com/office/drawing/2014/main" id="{598874B6-D452-15D7-327D-A785E85D24F4}"/>
              </a:ext>
            </a:extLst>
          </p:cNvPr>
          <p:cNvSpPr txBox="1"/>
          <p:nvPr/>
        </p:nvSpPr>
        <p:spPr>
          <a:xfrm>
            <a:off x="600424" y="1932800"/>
            <a:ext cx="4607352" cy="369332"/>
          </a:xfrm>
          <a:prstGeom prst="rect">
            <a:avLst/>
          </a:prstGeom>
          <a:noFill/>
        </p:spPr>
        <p:txBody>
          <a:bodyPr wrap="none" rtlCol="0">
            <a:spAutoFit/>
          </a:bodyPr>
          <a:lstStyle/>
          <a:p>
            <a:pPr algn="ctr"/>
            <a:r>
              <a:rPr lang="en-US" b="1" dirty="0">
                <a:solidFill>
                  <a:schemeClr val="bg1"/>
                </a:solidFill>
                <a:effectLst>
                  <a:outerShdw blurRad="38100" dist="38100" dir="2700000" algn="tl">
                    <a:srgbClr val="000000">
                      <a:alpha val="43137"/>
                    </a:srgbClr>
                  </a:outerShdw>
                </a:effectLst>
              </a:rPr>
              <a:t>The distribution of the train and test data</a:t>
            </a:r>
          </a:p>
        </p:txBody>
      </p:sp>
      <p:sp>
        <p:nvSpPr>
          <p:cNvPr id="30" name="TextBox 29">
            <a:extLst>
              <a:ext uri="{FF2B5EF4-FFF2-40B4-BE49-F238E27FC236}">
                <a16:creationId xmlns:a16="http://schemas.microsoft.com/office/drawing/2014/main" id="{F15B26FF-7939-B461-845A-9CA7345F3CF5}"/>
              </a:ext>
            </a:extLst>
          </p:cNvPr>
          <p:cNvSpPr txBox="1"/>
          <p:nvPr/>
        </p:nvSpPr>
        <p:spPr>
          <a:xfrm>
            <a:off x="600424" y="2919354"/>
            <a:ext cx="4823223" cy="2031325"/>
          </a:xfrm>
          <a:prstGeom prst="rect">
            <a:avLst/>
          </a:prstGeom>
          <a:noFill/>
        </p:spPr>
        <p:txBody>
          <a:bodyPr wrap="square">
            <a:spAutoFit/>
          </a:bodyPr>
          <a:lstStyle/>
          <a:p>
            <a:pPr algn="ctr"/>
            <a:r>
              <a:rPr lang="en-US" sz="1400" b="1" dirty="0">
                <a:solidFill>
                  <a:schemeClr val="bg1"/>
                </a:solidFill>
                <a:effectLst>
                  <a:outerShdw blurRad="38100" dist="38100" dir="2700000" algn="tl">
                    <a:srgbClr val="000000">
                      <a:alpha val="43137"/>
                    </a:srgbClr>
                  </a:outerShdw>
                </a:effectLst>
              </a:rPr>
              <a:t>This cell is vital for grasping dataset composition regarding label distribution. Understanding each class's sample counts is crucial to assessing dataset balance, impacting machine learning model performance. Imbalanced datasets may cause a bias towards more frequent classes, influencing decisions on data sampling, model evaluation metrics, and the potential use of techniques like data augmentation or class weighting in model training. assessing</a:t>
            </a:r>
          </a:p>
        </p:txBody>
      </p:sp>
    </p:spTree>
    <p:extLst>
      <p:ext uri="{BB962C8B-B14F-4D97-AF65-F5344CB8AC3E}">
        <p14:creationId xmlns:p14="http://schemas.microsoft.com/office/powerpoint/2010/main" val="1706330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7">
            <a:extLst>
              <a:ext uri="{FF2B5EF4-FFF2-40B4-BE49-F238E27FC236}">
                <a16:creationId xmlns:a16="http://schemas.microsoft.com/office/drawing/2014/main" id="{671569E2-35B9-CF0C-DF3B-32D36E76D86D}"/>
              </a:ext>
            </a:extLst>
          </p:cNvPr>
          <p:cNvSpPr txBox="1">
            <a:spLocks/>
          </p:cNvSpPr>
          <p:nvPr/>
        </p:nvSpPr>
        <p:spPr>
          <a:xfrm>
            <a:off x="0" y="296685"/>
            <a:ext cx="1219199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4000" dirty="0">
                <a:effectLst>
                  <a:outerShdw blurRad="38100" dist="38100" dir="2700000" algn="tl">
                    <a:srgbClr val="000000">
                      <a:alpha val="43137"/>
                    </a:srgbClr>
                  </a:outerShdw>
                </a:effectLst>
                <a:latin typeface="Biome (Headings)"/>
              </a:rPr>
              <a:t>CNN Classification on Augmented-A</a:t>
            </a:r>
            <a:r>
              <a:rPr lang="en-US" sz="4000" dirty="0">
                <a:solidFill>
                  <a:srgbClr val="D1D5DB"/>
                </a:solidFill>
                <a:effectLst>
                  <a:outerShdw blurRad="38100" dist="38100" dir="2700000" algn="tl">
                    <a:srgbClr val="000000">
                      <a:alpha val="43137"/>
                    </a:srgbClr>
                  </a:outerShdw>
                </a:effectLst>
                <a:latin typeface="Biome (Headings)"/>
              </a:rPr>
              <a:t>lzheimer</a:t>
            </a:r>
          </a:p>
        </p:txBody>
      </p:sp>
      <p:pic>
        <p:nvPicPr>
          <p:cNvPr id="3" name="Picture 2">
            <a:extLst>
              <a:ext uri="{FF2B5EF4-FFF2-40B4-BE49-F238E27FC236}">
                <a16:creationId xmlns:a16="http://schemas.microsoft.com/office/drawing/2014/main" id="{C74495E5-AC14-91B4-2542-11C8D39F6174}"/>
              </a:ext>
            </a:extLst>
          </p:cNvPr>
          <p:cNvPicPr>
            <a:picLocks noChangeAspect="1"/>
          </p:cNvPicPr>
          <p:nvPr/>
        </p:nvPicPr>
        <p:blipFill>
          <a:blip r:embed="rId2"/>
          <a:stretch>
            <a:fillRect/>
          </a:stretch>
        </p:blipFill>
        <p:spPr>
          <a:xfrm>
            <a:off x="6654858" y="1487115"/>
            <a:ext cx="4670612" cy="4943847"/>
          </a:xfrm>
          <a:prstGeom prst="rect">
            <a:avLst/>
          </a:prstGeom>
        </p:spPr>
      </p:pic>
      <p:sp>
        <p:nvSpPr>
          <p:cNvPr id="4" name="TextBox 3">
            <a:extLst>
              <a:ext uri="{FF2B5EF4-FFF2-40B4-BE49-F238E27FC236}">
                <a16:creationId xmlns:a16="http://schemas.microsoft.com/office/drawing/2014/main" id="{6C3B0179-99DC-A715-C803-CAC8BC753F63}"/>
              </a:ext>
            </a:extLst>
          </p:cNvPr>
          <p:cNvSpPr txBox="1"/>
          <p:nvPr/>
        </p:nvSpPr>
        <p:spPr>
          <a:xfrm>
            <a:off x="2106703" y="1376238"/>
            <a:ext cx="2043957"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Splitting the data</a:t>
            </a:r>
          </a:p>
        </p:txBody>
      </p:sp>
      <p:sp>
        <p:nvSpPr>
          <p:cNvPr id="6" name="TextBox 5">
            <a:extLst>
              <a:ext uri="{FF2B5EF4-FFF2-40B4-BE49-F238E27FC236}">
                <a16:creationId xmlns:a16="http://schemas.microsoft.com/office/drawing/2014/main" id="{B3CB5B81-9D5C-B505-F6AD-2BEA87FA7665}"/>
              </a:ext>
            </a:extLst>
          </p:cNvPr>
          <p:cNvSpPr txBox="1"/>
          <p:nvPr/>
        </p:nvSpPr>
        <p:spPr>
          <a:xfrm>
            <a:off x="421341" y="2413337"/>
            <a:ext cx="5414683" cy="1815882"/>
          </a:xfrm>
          <a:prstGeom prst="rect">
            <a:avLst/>
          </a:prstGeom>
          <a:noFill/>
        </p:spPr>
        <p:txBody>
          <a:bodyPr wrap="square">
            <a:spAutoFit/>
          </a:bodyPr>
          <a:lstStyle/>
          <a:p>
            <a:pPr algn="ctr"/>
            <a:r>
              <a:rPr lang="en-US" sz="1400" b="1" dirty="0">
                <a:solidFill>
                  <a:schemeClr val="bg1"/>
                </a:solidFill>
                <a:effectLst>
                  <a:outerShdw blurRad="38100" dist="38100" dir="2700000" algn="tl">
                    <a:srgbClr val="000000">
                      <a:alpha val="43137"/>
                    </a:srgbClr>
                  </a:outerShdw>
                </a:effectLst>
                <a:latin typeface="Consolas" panose="020B0609020204030204" pitchFamily="49" charset="0"/>
              </a:rPr>
              <a:t> An ImageDataGenerator (</a:t>
            </a:r>
            <a:r>
              <a:rPr lang="en-US" sz="1400" b="1" dirty="0" err="1">
                <a:solidFill>
                  <a:schemeClr val="bg1"/>
                </a:solidFill>
                <a:effectLst>
                  <a:outerShdw blurRad="38100" dist="38100" dir="2700000" algn="tl">
                    <a:srgbClr val="000000">
                      <a:alpha val="43137"/>
                    </a:srgbClr>
                  </a:outerShdw>
                </a:effectLst>
                <a:latin typeface="Consolas" panose="020B0609020204030204" pitchFamily="49" charset="0"/>
              </a:rPr>
              <a:t>datagen</a:t>
            </a:r>
            <a:r>
              <a:rPr lang="en-US" sz="1400" b="1" dirty="0">
                <a:solidFill>
                  <a:schemeClr val="bg1"/>
                </a:solidFill>
                <a:effectLst>
                  <a:outerShdw blurRad="38100" dist="38100" dir="2700000" algn="tl">
                    <a:srgbClr val="000000">
                      <a:alpha val="43137"/>
                    </a:srgbClr>
                  </a:outerShdw>
                </a:effectLst>
                <a:latin typeface="Consolas" panose="020B0609020204030204" pitchFamily="49" charset="0"/>
              </a:rPr>
              <a:t>) is initialized for real-time data augmentation, rescaling images, and splitting the training data for validation.</a:t>
            </a:r>
          </a:p>
          <a:p>
            <a:pPr algn="ctr"/>
            <a:r>
              <a:rPr lang="en-US" sz="1400" b="1" dirty="0" err="1">
                <a:solidFill>
                  <a:schemeClr val="bg1"/>
                </a:solidFill>
                <a:effectLst>
                  <a:outerShdw blurRad="38100" dist="38100" dir="2700000" algn="tl">
                    <a:srgbClr val="000000">
                      <a:alpha val="43137"/>
                    </a:srgbClr>
                  </a:outerShdw>
                </a:effectLst>
                <a:latin typeface="Consolas" panose="020B0609020204030204" pitchFamily="49" charset="0"/>
              </a:rPr>
              <a:t>train_gen</a:t>
            </a:r>
            <a:r>
              <a:rPr lang="en-US" sz="1400" b="1" dirty="0">
                <a:solidFill>
                  <a:schemeClr val="bg1"/>
                </a:solidFill>
                <a:effectLst>
                  <a:outerShdw blurRad="38100" dist="38100" dir="2700000" algn="tl">
                    <a:srgbClr val="000000">
                      <a:alpha val="43137"/>
                    </a:srgbClr>
                  </a:outerShdw>
                </a:effectLst>
                <a:latin typeface="Consolas" panose="020B0609020204030204" pitchFamily="49" charset="0"/>
              </a:rPr>
              <a:t> and validation are data generators for training and validation datasets, respectively, created from the augmented data.</a:t>
            </a:r>
          </a:p>
          <a:p>
            <a:pPr algn="ctr"/>
            <a:r>
              <a:rPr lang="en-US" sz="1400" b="1" dirty="0" err="1">
                <a:solidFill>
                  <a:schemeClr val="bg1"/>
                </a:solidFill>
                <a:effectLst>
                  <a:outerShdw blurRad="38100" dist="38100" dir="2700000" algn="tl">
                    <a:srgbClr val="000000">
                      <a:alpha val="43137"/>
                    </a:srgbClr>
                  </a:outerShdw>
                </a:effectLst>
                <a:latin typeface="Consolas" panose="020B0609020204030204" pitchFamily="49" charset="0"/>
              </a:rPr>
              <a:t>test_gen</a:t>
            </a:r>
            <a:r>
              <a:rPr lang="en-US" sz="1400" b="1" dirty="0">
                <a:solidFill>
                  <a:schemeClr val="bg1"/>
                </a:solidFill>
                <a:effectLst>
                  <a:outerShdw blurRad="38100" dist="38100" dir="2700000" algn="tl">
                    <a:srgbClr val="000000">
                      <a:alpha val="43137"/>
                    </a:srgbClr>
                  </a:outerShdw>
                </a:effectLst>
                <a:latin typeface="Consolas" panose="020B0609020204030204" pitchFamily="49" charset="0"/>
              </a:rPr>
              <a:t> and test_gen_plot are data generators for the testing dataset, created from the original data.</a:t>
            </a:r>
          </a:p>
        </p:txBody>
      </p:sp>
    </p:spTree>
    <p:extLst>
      <p:ext uri="{BB962C8B-B14F-4D97-AF65-F5344CB8AC3E}">
        <p14:creationId xmlns:p14="http://schemas.microsoft.com/office/powerpoint/2010/main" val="22513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7">
            <a:extLst>
              <a:ext uri="{FF2B5EF4-FFF2-40B4-BE49-F238E27FC236}">
                <a16:creationId xmlns:a16="http://schemas.microsoft.com/office/drawing/2014/main" id="{671569E2-35B9-CF0C-DF3B-32D36E76D86D}"/>
              </a:ext>
            </a:extLst>
          </p:cNvPr>
          <p:cNvSpPr txBox="1">
            <a:spLocks/>
          </p:cNvSpPr>
          <p:nvPr/>
        </p:nvSpPr>
        <p:spPr>
          <a:xfrm>
            <a:off x="0" y="296685"/>
            <a:ext cx="1219199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4000" dirty="0">
                <a:effectLst>
                  <a:outerShdw blurRad="38100" dist="38100" dir="2700000" algn="tl">
                    <a:srgbClr val="000000">
                      <a:alpha val="43137"/>
                    </a:srgbClr>
                  </a:outerShdw>
                </a:effectLst>
                <a:latin typeface="Biome (Headings)"/>
              </a:rPr>
              <a:t>CNN Classification on Augmented-A</a:t>
            </a:r>
            <a:r>
              <a:rPr lang="en-US" sz="4000" dirty="0">
                <a:solidFill>
                  <a:srgbClr val="D1D5DB"/>
                </a:solidFill>
                <a:effectLst>
                  <a:outerShdw blurRad="38100" dist="38100" dir="2700000" algn="tl">
                    <a:srgbClr val="000000">
                      <a:alpha val="43137"/>
                    </a:srgbClr>
                  </a:outerShdw>
                </a:effectLst>
                <a:latin typeface="Biome (Headings)"/>
              </a:rPr>
              <a:t>lzheimer</a:t>
            </a:r>
          </a:p>
        </p:txBody>
      </p:sp>
      <p:sp>
        <p:nvSpPr>
          <p:cNvPr id="2" name="TextBox 1">
            <a:extLst>
              <a:ext uri="{FF2B5EF4-FFF2-40B4-BE49-F238E27FC236}">
                <a16:creationId xmlns:a16="http://schemas.microsoft.com/office/drawing/2014/main" id="{D6336581-64E9-B1DD-210F-447B7489CC25}"/>
              </a:ext>
            </a:extLst>
          </p:cNvPr>
          <p:cNvSpPr txBox="1"/>
          <p:nvPr/>
        </p:nvSpPr>
        <p:spPr>
          <a:xfrm>
            <a:off x="4935103" y="1077804"/>
            <a:ext cx="2489912" cy="369332"/>
          </a:xfrm>
          <a:prstGeom prst="rect">
            <a:avLst/>
          </a:prstGeom>
          <a:noFill/>
        </p:spPr>
        <p:txBody>
          <a:bodyPr wrap="none" rtlCol="0">
            <a:spAutoFit/>
          </a:bodyPr>
          <a:lstStyle/>
          <a:p>
            <a:r>
              <a:rPr lang="en-US" sz="1800" b="1" kern="1200" dirty="0">
                <a:solidFill>
                  <a:srgbClr val="FFFFFF"/>
                </a:solidFill>
                <a:effectLst>
                  <a:outerShdw blurRad="38100" dist="38100" dir="2700000" algn="tl">
                    <a:srgbClr val="000000">
                      <a:alpha val="43137"/>
                    </a:srgbClr>
                  </a:outerShdw>
                </a:effectLst>
                <a:latin typeface="Arial Nova" panose="020B0504020202020204" pitchFamily="34" charset="0"/>
                <a:ea typeface="+mn-ea"/>
                <a:cs typeface="+mn-cs"/>
              </a:rPr>
              <a:t>Plotting</a:t>
            </a:r>
            <a:r>
              <a:rPr lang="en-US" b="1" dirty="0">
                <a:solidFill>
                  <a:schemeClr val="bg1"/>
                </a:solidFill>
                <a:effectLst>
                  <a:outerShdw blurRad="38100" dist="38100" dir="2700000" algn="tl">
                    <a:srgbClr val="000000">
                      <a:alpha val="43137"/>
                    </a:srgbClr>
                  </a:outerShdw>
                </a:effectLst>
              </a:rPr>
              <a:t> the accuracy</a:t>
            </a:r>
          </a:p>
        </p:txBody>
      </p:sp>
      <p:pic>
        <p:nvPicPr>
          <p:cNvPr id="7" name="Picture 6">
            <a:extLst>
              <a:ext uri="{FF2B5EF4-FFF2-40B4-BE49-F238E27FC236}">
                <a16:creationId xmlns:a16="http://schemas.microsoft.com/office/drawing/2014/main" id="{8C4614C8-1DFB-7928-6769-71F8BCB98863}"/>
              </a:ext>
            </a:extLst>
          </p:cNvPr>
          <p:cNvPicPr>
            <a:picLocks noChangeAspect="1"/>
          </p:cNvPicPr>
          <p:nvPr/>
        </p:nvPicPr>
        <p:blipFill>
          <a:blip r:embed="rId2"/>
          <a:stretch>
            <a:fillRect/>
          </a:stretch>
        </p:blipFill>
        <p:spPr>
          <a:xfrm>
            <a:off x="374242" y="1941224"/>
            <a:ext cx="5257423" cy="4002376"/>
          </a:xfrm>
          <a:prstGeom prst="rect">
            <a:avLst/>
          </a:prstGeom>
        </p:spPr>
      </p:pic>
      <p:pic>
        <p:nvPicPr>
          <p:cNvPr id="13" name="Picture 12">
            <a:extLst>
              <a:ext uri="{FF2B5EF4-FFF2-40B4-BE49-F238E27FC236}">
                <a16:creationId xmlns:a16="http://schemas.microsoft.com/office/drawing/2014/main" id="{9167E2E3-E451-81FD-74E2-077B0BA57F49}"/>
              </a:ext>
            </a:extLst>
          </p:cNvPr>
          <p:cNvPicPr>
            <a:picLocks noChangeAspect="1"/>
          </p:cNvPicPr>
          <p:nvPr/>
        </p:nvPicPr>
        <p:blipFill>
          <a:blip r:embed="rId3"/>
          <a:stretch>
            <a:fillRect/>
          </a:stretch>
        </p:blipFill>
        <p:spPr>
          <a:xfrm>
            <a:off x="5899896" y="2414517"/>
            <a:ext cx="5607661" cy="3043798"/>
          </a:xfrm>
          <a:prstGeom prst="rect">
            <a:avLst/>
          </a:prstGeom>
        </p:spPr>
      </p:pic>
    </p:spTree>
    <p:extLst>
      <p:ext uri="{BB962C8B-B14F-4D97-AF65-F5344CB8AC3E}">
        <p14:creationId xmlns:p14="http://schemas.microsoft.com/office/powerpoint/2010/main" val="210725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7">
            <a:extLst>
              <a:ext uri="{FF2B5EF4-FFF2-40B4-BE49-F238E27FC236}">
                <a16:creationId xmlns:a16="http://schemas.microsoft.com/office/drawing/2014/main" id="{671569E2-35B9-CF0C-DF3B-32D36E76D86D}"/>
              </a:ext>
            </a:extLst>
          </p:cNvPr>
          <p:cNvSpPr txBox="1">
            <a:spLocks/>
          </p:cNvSpPr>
          <p:nvPr/>
        </p:nvSpPr>
        <p:spPr>
          <a:xfrm>
            <a:off x="0" y="296685"/>
            <a:ext cx="1219199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4000" dirty="0">
                <a:effectLst>
                  <a:outerShdw blurRad="38100" dist="38100" dir="2700000" algn="tl">
                    <a:srgbClr val="000000">
                      <a:alpha val="43137"/>
                    </a:srgbClr>
                  </a:outerShdw>
                </a:effectLst>
                <a:latin typeface="Biome (Headings)"/>
              </a:rPr>
              <a:t>CNN Classification on Augmented-A</a:t>
            </a:r>
            <a:r>
              <a:rPr lang="en-US" sz="4000" dirty="0">
                <a:solidFill>
                  <a:srgbClr val="D1D5DB"/>
                </a:solidFill>
                <a:effectLst>
                  <a:outerShdw blurRad="38100" dist="38100" dir="2700000" algn="tl">
                    <a:srgbClr val="000000">
                      <a:alpha val="43137"/>
                    </a:srgbClr>
                  </a:outerShdw>
                </a:effectLst>
                <a:latin typeface="Biome (Headings)"/>
              </a:rPr>
              <a:t>lzheimer</a:t>
            </a:r>
          </a:p>
        </p:txBody>
      </p:sp>
      <p:sp>
        <p:nvSpPr>
          <p:cNvPr id="2" name="TextBox 1">
            <a:extLst>
              <a:ext uri="{FF2B5EF4-FFF2-40B4-BE49-F238E27FC236}">
                <a16:creationId xmlns:a16="http://schemas.microsoft.com/office/drawing/2014/main" id="{D6336581-64E9-B1DD-210F-447B7489CC25}"/>
              </a:ext>
            </a:extLst>
          </p:cNvPr>
          <p:cNvSpPr txBox="1"/>
          <p:nvPr/>
        </p:nvSpPr>
        <p:spPr>
          <a:xfrm>
            <a:off x="4935103" y="1077804"/>
            <a:ext cx="2489912" cy="369332"/>
          </a:xfrm>
          <a:prstGeom prst="rect">
            <a:avLst/>
          </a:prstGeom>
          <a:noFill/>
        </p:spPr>
        <p:txBody>
          <a:bodyPr wrap="none" rtlCol="0">
            <a:spAutoFit/>
          </a:bodyPr>
          <a:lstStyle/>
          <a:p>
            <a:r>
              <a:rPr lang="en-US" sz="1800" b="1" kern="1200" dirty="0">
                <a:solidFill>
                  <a:srgbClr val="FFFFFF"/>
                </a:solidFill>
                <a:effectLst>
                  <a:outerShdw blurRad="38100" dist="38100" dir="2700000" algn="tl">
                    <a:srgbClr val="000000">
                      <a:alpha val="43137"/>
                    </a:srgbClr>
                  </a:outerShdw>
                </a:effectLst>
                <a:latin typeface="Arial Nova" panose="020B0504020202020204" pitchFamily="34" charset="0"/>
                <a:ea typeface="+mn-ea"/>
                <a:cs typeface="+mn-cs"/>
              </a:rPr>
              <a:t>Plotting</a:t>
            </a:r>
            <a:r>
              <a:rPr lang="en-US" b="1" dirty="0">
                <a:solidFill>
                  <a:schemeClr val="bg1"/>
                </a:solidFill>
                <a:effectLst>
                  <a:outerShdw blurRad="38100" dist="38100" dir="2700000" algn="tl">
                    <a:srgbClr val="000000">
                      <a:alpha val="43137"/>
                    </a:srgbClr>
                  </a:outerShdw>
                </a:effectLst>
              </a:rPr>
              <a:t> the accuracy</a:t>
            </a:r>
          </a:p>
        </p:txBody>
      </p:sp>
      <p:pic>
        <p:nvPicPr>
          <p:cNvPr id="4" name="Picture 3">
            <a:extLst>
              <a:ext uri="{FF2B5EF4-FFF2-40B4-BE49-F238E27FC236}">
                <a16:creationId xmlns:a16="http://schemas.microsoft.com/office/drawing/2014/main" id="{A845EA91-2EF9-EB74-9453-D36E7B779E91}"/>
              </a:ext>
            </a:extLst>
          </p:cNvPr>
          <p:cNvPicPr>
            <a:picLocks noChangeAspect="1"/>
          </p:cNvPicPr>
          <p:nvPr/>
        </p:nvPicPr>
        <p:blipFill rotWithShape="1">
          <a:blip r:embed="rId2"/>
          <a:srcRect l="2543" t="3827" r="4491" b="4787"/>
          <a:stretch/>
        </p:blipFill>
        <p:spPr>
          <a:xfrm>
            <a:off x="315473" y="4692353"/>
            <a:ext cx="5369858" cy="1772769"/>
          </a:xfrm>
          <a:prstGeom prst="rect">
            <a:avLst/>
          </a:prstGeom>
        </p:spPr>
      </p:pic>
      <p:pic>
        <p:nvPicPr>
          <p:cNvPr id="6" name="Picture 5">
            <a:extLst>
              <a:ext uri="{FF2B5EF4-FFF2-40B4-BE49-F238E27FC236}">
                <a16:creationId xmlns:a16="http://schemas.microsoft.com/office/drawing/2014/main" id="{0B3B6AE7-DAAC-C899-F3B2-DA30E267F4C5}"/>
              </a:ext>
            </a:extLst>
          </p:cNvPr>
          <p:cNvPicPr>
            <a:picLocks noChangeAspect="1"/>
          </p:cNvPicPr>
          <p:nvPr/>
        </p:nvPicPr>
        <p:blipFill>
          <a:blip r:embed="rId3"/>
          <a:stretch>
            <a:fillRect/>
          </a:stretch>
        </p:blipFill>
        <p:spPr>
          <a:xfrm>
            <a:off x="315473" y="1661350"/>
            <a:ext cx="4866127" cy="2852784"/>
          </a:xfrm>
          <a:prstGeom prst="rect">
            <a:avLst/>
          </a:prstGeom>
        </p:spPr>
      </p:pic>
      <p:pic>
        <p:nvPicPr>
          <p:cNvPr id="9" name="Picture 8">
            <a:extLst>
              <a:ext uri="{FF2B5EF4-FFF2-40B4-BE49-F238E27FC236}">
                <a16:creationId xmlns:a16="http://schemas.microsoft.com/office/drawing/2014/main" id="{DAAE4BEE-BC61-001B-5221-40B655F6D5F9}"/>
              </a:ext>
            </a:extLst>
          </p:cNvPr>
          <p:cNvPicPr>
            <a:picLocks noChangeAspect="1"/>
          </p:cNvPicPr>
          <p:nvPr/>
        </p:nvPicPr>
        <p:blipFill>
          <a:blip r:embed="rId4"/>
          <a:stretch>
            <a:fillRect/>
          </a:stretch>
        </p:blipFill>
        <p:spPr>
          <a:xfrm>
            <a:off x="6284263" y="1732553"/>
            <a:ext cx="5038161" cy="4283945"/>
          </a:xfrm>
          <a:prstGeom prst="rect">
            <a:avLst/>
          </a:prstGeom>
        </p:spPr>
      </p:pic>
    </p:spTree>
    <p:extLst>
      <p:ext uri="{BB962C8B-B14F-4D97-AF65-F5344CB8AC3E}">
        <p14:creationId xmlns:p14="http://schemas.microsoft.com/office/powerpoint/2010/main" val="773722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7">
            <a:extLst>
              <a:ext uri="{FF2B5EF4-FFF2-40B4-BE49-F238E27FC236}">
                <a16:creationId xmlns:a16="http://schemas.microsoft.com/office/drawing/2014/main" id="{671569E2-35B9-CF0C-DF3B-32D36E76D86D}"/>
              </a:ext>
            </a:extLst>
          </p:cNvPr>
          <p:cNvSpPr txBox="1">
            <a:spLocks/>
          </p:cNvSpPr>
          <p:nvPr/>
        </p:nvSpPr>
        <p:spPr>
          <a:xfrm>
            <a:off x="0" y="296685"/>
            <a:ext cx="12191997" cy="781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4000" dirty="0">
                <a:effectLst>
                  <a:outerShdw blurRad="38100" dist="38100" dir="2700000" algn="tl">
                    <a:srgbClr val="000000">
                      <a:alpha val="43137"/>
                    </a:srgbClr>
                  </a:outerShdw>
                </a:effectLst>
                <a:latin typeface="Biome (Headings)"/>
              </a:rPr>
              <a:t>CNN Classification on Augmented-A</a:t>
            </a:r>
            <a:r>
              <a:rPr lang="en-US" sz="4000" dirty="0">
                <a:solidFill>
                  <a:srgbClr val="D1D5DB"/>
                </a:solidFill>
                <a:effectLst>
                  <a:outerShdw blurRad="38100" dist="38100" dir="2700000" algn="tl">
                    <a:srgbClr val="000000">
                      <a:alpha val="43137"/>
                    </a:srgbClr>
                  </a:outerShdw>
                </a:effectLst>
                <a:latin typeface="Biome (Headings)"/>
              </a:rPr>
              <a:t>lzheimer</a:t>
            </a:r>
          </a:p>
        </p:txBody>
      </p:sp>
      <p:sp>
        <p:nvSpPr>
          <p:cNvPr id="2" name="TextBox 1">
            <a:extLst>
              <a:ext uri="{FF2B5EF4-FFF2-40B4-BE49-F238E27FC236}">
                <a16:creationId xmlns:a16="http://schemas.microsoft.com/office/drawing/2014/main" id="{D6336581-64E9-B1DD-210F-447B7489CC25}"/>
              </a:ext>
            </a:extLst>
          </p:cNvPr>
          <p:cNvSpPr txBox="1"/>
          <p:nvPr/>
        </p:nvSpPr>
        <p:spPr>
          <a:xfrm>
            <a:off x="4935103" y="1077804"/>
            <a:ext cx="2527615" cy="369332"/>
          </a:xfrm>
          <a:prstGeom prst="rect">
            <a:avLst/>
          </a:prstGeom>
          <a:noFill/>
        </p:spPr>
        <p:txBody>
          <a:bodyPr wrap="none" rtlCol="0">
            <a:spAutoFit/>
          </a:bodyPr>
          <a:lstStyle/>
          <a:p>
            <a:r>
              <a:rPr lang="en-US" sz="1800" b="1" kern="1200" dirty="0">
                <a:solidFill>
                  <a:srgbClr val="FFFFFF"/>
                </a:solidFill>
                <a:effectLst>
                  <a:outerShdw blurRad="38100" dist="38100" dir="2700000" algn="tl">
                    <a:srgbClr val="000000">
                      <a:alpha val="43137"/>
                    </a:srgbClr>
                  </a:outerShdw>
                </a:effectLst>
                <a:latin typeface="Arial Nova" panose="020B0504020202020204" pitchFamily="34" charset="0"/>
                <a:ea typeface="+mn-ea"/>
                <a:cs typeface="+mn-cs"/>
              </a:rPr>
              <a:t>Models and </a:t>
            </a:r>
            <a:r>
              <a:rPr lang="en-US" sz="1800" b="1" kern="1200" dirty="0">
                <a:solidFill>
                  <a:schemeClr val="bg1"/>
                </a:solidFill>
                <a:effectLst>
                  <a:outerShdw blurRad="38100" dist="38100" dir="2700000" algn="tl">
                    <a:srgbClr val="000000">
                      <a:alpha val="43137"/>
                    </a:srgbClr>
                  </a:outerShdw>
                </a:effectLst>
                <a:latin typeface="Arial Nova" panose="020B0504020202020204" pitchFamily="34" charset="0"/>
                <a:ea typeface="+mn-ea"/>
                <a:cs typeface="+mn-cs"/>
              </a:rPr>
              <a:t>A</a:t>
            </a:r>
            <a:r>
              <a:rPr lang="en-US" b="1" dirty="0">
                <a:solidFill>
                  <a:schemeClr val="bg1"/>
                </a:solidFill>
                <a:effectLst>
                  <a:outerShdw blurRad="38100" dist="38100" dir="2700000" algn="tl">
                    <a:srgbClr val="000000">
                      <a:alpha val="43137"/>
                    </a:srgbClr>
                  </a:outerShdw>
                </a:effectLst>
              </a:rPr>
              <a:t>ccuracy</a:t>
            </a:r>
          </a:p>
        </p:txBody>
      </p:sp>
      <p:graphicFrame>
        <p:nvGraphicFramePr>
          <p:cNvPr id="3" name="Table 2">
            <a:extLst>
              <a:ext uri="{FF2B5EF4-FFF2-40B4-BE49-F238E27FC236}">
                <a16:creationId xmlns:a16="http://schemas.microsoft.com/office/drawing/2014/main" id="{D773A6D4-48FC-251C-359D-9F07EA806E1D}"/>
              </a:ext>
            </a:extLst>
          </p:cNvPr>
          <p:cNvGraphicFramePr>
            <a:graphicFrameLocks noGrp="1"/>
          </p:cNvGraphicFramePr>
          <p:nvPr>
            <p:extLst>
              <p:ext uri="{D42A27DB-BD31-4B8C-83A1-F6EECF244321}">
                <p14:modId xmlns:p14="http://schemas.microsoft.com/office/powerpoint/2010/main" val="3060244455"/>
              </p:ext>
            </p:extLst>
          </p:nvPr>
        </p:nvGraphicFramePr>
        <p:xfrm>
          <a:off x="2116059" y="2007245"/>
          <a:ext cx="8128000" cy="4083077"/>
        </p:xfrm>
        <a:graphic>
          <a:graphicData uri="http://schemas.openxmlformats.org/drawingml/2006/table">
            <a:tbl>
              <a:tblPr firstRow="1" bandRow="1">
                <a:tableStyleId>{5A111915-BE36-4E01-A7E5-04B1672EAD32}</a:tableStyleId>
              </a:tblPr>
              <a:tblGrid>
                <a:gridCol w="4063999">
                  <a:extLst>
                    <a:ext uri="{9D8B030D-6E8A-4147-A177-3AD203B41FA5}">
                      <a16:colId xmlns:a16="http://schemas.microsoft.com/office/drawing/2014/main" val="1272372147"/>
                    </a:ext>
                  </a:extLst>
                </a:gridCol>
                <a:gridCol w="4064001">
                  <a:extLst>
                    <a:ext uri="{9D8B030D-6E8A-4147-A177-3AD203B41FA5}">
                      <a16:colId xmlns:a16="http://schemas.microsoft.com/office/drawing/2014/main" val="924779626"/>
                    </a:ext>
                  </a:extLst>
                </a:gridCol>
              </a:tblGrid>
              <a:tr h="370840">
                <a:tc>
                  <a:txBody>
                    <a:bodyPr/>
                    <a:lstStyle/>
                    <a:p>
                      <a:pPr algn="ctr"/>
                      <a:r>
                        <a:rPr lang="en-US" b="1" dirty="0">
                          <a:solidFill>
                            <a:schemeClr val="bg1"/>
                          </a:solidFill>
                          <a:effectLst>
                            <a:outerShdw blurRad="38100" dist="38100" dir="2700000" algn="tl">
                              <a:srgbClr val="000000">
                                <a:alpha val="43137"/>
                              </a:srgbClr>
                            </a:outerShdw>
                          </a:effectLst>
                        </a:rPr>
                        <a:t>Models </a:t>
                      </a:r>
                    </a:p>
                  </a:txBody>
                  <a:tcPr/>
                </a:tc>
                <a:tc>
                  <a:txBody>
                    <a:bodyPr/>
                    <a:lstStyle/>
                    <a:p>
                      <a:pPr algn="ctr"/>
                      <a:r>
                        <a:rPr lang="en-US" b="1" dirty="0">
                          <a:solidFill>
                            <a:schemeClr val="bg1"/>
                          </a:solidFill>
                          <a:effectLst>
                            <a:outerShdw blurRad="38100" dist="38100" dir="2700000" algn="tl">
                              <a:srgbClr val="000000">
                                <a:alpha val="43137"/>
                              </a:srgbClr>
                            </a:outerShdw>
                          </a:effectLst>
                        </a:rPr>
                        <a:t>Accuracy </a:t>
                      </a:r>
                    </a:p>
                  </a:txBody>
                  <a:tcPr/>
                </a:tc>
                <a:extLst>
                  <a:ext uri="{0D108BD9-81ED-4DB2-BD59-A6C34878D82A}">
                    <a16:rowId xmlns:a16="http://schemas.microsoft.com/office/drawing/2014/main" val="2614081408"/>
                  </a:ext>
                </a:extLst>
              </a:tr>
              <a:tr h="370840">
                <a:tc>
                  <a:txBody>
                    <a:bodyPr/>
                    <a:lstStyle/>
                    <a:p>
                      <a:pPr algn="ctr"/>
                      <a:r>
                        <a:rPr lang="en-US" b="1" dirty="0" err="1">
                          <a:solidFill>
                            <a:schemeClr val="bg1"/>
                          </a:solidFill>
                          <a:effectLst>
                            <a:outerShdw blurRad="38100" dist="38100" dir="2700000" algn="tl">
                              <a:srgbClr val="000000">
                                <a:alpha val="43137"/>
                              </a:srgbClr>
                            </a:outerShdw>
                          </a:effectLst>
                        </a:rPr>
                        <a:t>MobileNet</a:t>
                      </a:r>
                      <a:endParaRPr lang="en-US" b="1" dirty="0">
                        <a:solidFill>
                          <a:schemeClr val="bg1"/>
                        </a:solidFill>
                        <a:effectLst>
                          <a:outerShdw blurRad="38100" dist="38100" dir="2700000" algn="tl">
                            <a:srgbClr val="000000">
                              <a:alpha val="43137"/>
                            </a:srgbClr>
                          </a:outerShdw>
                        </a:effectLst>
                      </a:endParaRPr>
                    </a:p>
                  </a:txBody>
                  <a:tcPr/>
                </a:tc>
                <a:tc>
                  <a:txBody>
                    <a:bodyPr/>
                    <a:lstStyle/>
                    <a:p>
                      <a:pPr algn="ctr"/>
                      <a:r>
                        <a:rPr lang="en-US" b="1" dirty="0">
                          <a:solidFill>
                            <a:schemeClr val="bg1"/>
                          </a:solidFill>
                          <a:effectLst>
                            <a:outerShdw blurRad="38100" dist="38100" dir="2700000" algn="tl">
                              <a:srgbClr val="000000">
                                <a:alpha val="43137"/>
                              </a:srgbClr>
                            </a:outerShdw>
                          </a:effectLst>
                        </a:rPr>
                        <a:t>95.17</a:t>
                      </a:r>
                    </a:p>
                  </a:txBody>
                  <a:tcPr/>
                </a:tc>
                <a:extLst>
                  <a:ext uri="{0D108BD9-81ED-4DB2-BD59-A6C34878D82A}">
                    <a16:rowId xmlns:a16="http://schemas.microsoft.com/office/drawing/2014/main" val="3847889167"/>
                  </a:ext>
                </a:extLst>
              </a:tr>
              <a:tr h="370840">
                <a:tc>
                  <a:txBody>
                    <a:bodyPr/>
                    <a:lstStyle/>
                    <a:p>
                      <a:pPr algn="ctr"/>
                      <a:r>
                        <a:rPr lang="en-US" b="1">
                          <a:solidFill>
                            <a:schemeClr val="bg1"/>
                          </a:solidFill>
                          <a:effectLst>
                            <a:outerShdw blurRad="38100" dist="38100" dir="2700000" algn="tl">
                              <a:srgbClr val="000000">
                                <a:alpha val="43137"/>
                              </a:srgbClr>
                            </a:outerShdw>
                          </a:effectLst>
                        </a:rPr>
                        <a:t>VGG16</a:t>
                      </a:r>
                      <a:endParaRPr lang="en-US" b="1" dirty="0">
                        <a:solidFill>
                          <a:schemeClr val="bg1"/>
                        </a:solidFill>
                        <a:effectLst>
                          <a:outerShdw blurRad="38100" dist="38100" dir="2700000" algn="tl">
                            <a:srgbClr val="000000">
                              <a:alpha val="43137"/>
                            </a:srgbClr>
                          </a:outerShdw>
                        </a:effectLst>
                      </a:endParaRPr>
                    </a:p>
                  </a:txBody>
                  <a:tcPr/>
                </a:tc>
                <a:tc>
                  <a:txBody>
                    <a:bodyPr/>
                    <a:lstStyle/>
                    <a:p>
                      <a:pPr algn="ctr"/>
                      <a:r>
                        <a:rPr lang="en-US" b="1">
                          <a:solidFill>
                            <a:schemeClr val="bg1"/>
                          </a:solidFill>
                          <a:effectLst>
                            <a:outerShdw blurRad="38100" dist="38100" dir="2700000" algn="tl">
                              <a:srgbClr val="000000">
                                <a:alpha val="43137"/>
                              </a:srgbClr>
                            </a:outerShdw>
                          </a:effectLst>
                        </a:rPr>
                        <a:t>94.67</a:t>
                      </a:r>
                      <a:endParaRPr lang="en-US" b="1" dirty="0">
                        <a:solidFill>
                          <a:schemeClr val="bg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4128534511"/>
                  </a:ext>
                </a:extLst>
              </a:tr>
              <a:tr h="370840">
                <a:tc>
                  <a:txBody>
                    <a:bodyPr/>
                    <a:lstStyle/>
                    <a:p>
                      <a:pPr algn="ctr"/>
                      <a:r>
                        <a:rPr lang="en-US" b="1" dirty="0">
                          <a:solidFill>
                            <a:schemeClr val="bg1"/>
                          </a:solidFill>
                          <a:effectLst>
                            <a:outerShdw blurRad="38100" dist="38100" dir="2700000" algn="tl">
                              <a:srgbClr val="000000">
                                <a:alpha val="43137"/>
                              </a:srgbClr>
                            </a:outerShdw>
                          </a:effectLst>
                        </a:rPr>
                        <a:t>VGG19</a:t>
                      </a:r>
                    </a:p>
                  </a:txBody>
                  <a:tcPr/>
                </a:tc>
                <a:tc>
                  <a:txBody>
                    <a:bodyPr/>
                    <a:lstStyle/>
                    <a:p>
                      <a:pPr algn="ctr"/>
                      <a:r>
                        <a:rPr lang="en-US" b="1" dirty="0">
                          <a:solidFill>
                            <a:schemeClr val="bg1"/>
                          </a:solidFill>
                          <a:effectLst>
                            <a:outerShdw blurRad="38100" dist="38100" dir="2700000" algn="tl">
                              <a:srgbClr val="000000">
                                <a:alpha val="43137"/>
                              </a:srgbClr>
                            </a:outerShdw>
                          </a:effectLst>
                        </a:rPr>
                        <a:t>93.14</a:t>
                      </a:r>
                    </a:p>
                  </a:txBody>
                  <a:tcPr/>
                </a:tc>
                <a:extLst>
                  <a:ext uri="{0D108BD9-81ED-4DB2-BD59-A6C34878D82A}">
                    <a16:rowId xmlns:a16="http://schemas.microsoft.com/office/drawing/2014/main" val="1558490953"/>
                  </a:ext>
                </a:extLst>
              </a:tr>
              <a:tr h="370840">
                <a:tc>
                  <a:txBody>
                    <a:bodyPr/>
                    <a:lstStyle/>
                    <a:p>
                      <a:pPr algn="ctr"/>
                      <a:r>
                        <a:rPr lang="en-US" b="1" dirty="0">
                          <a:solidFill>
                            <a:schemeClr val="bg1"/>
                          </a:solidFill>
                          <a:effectLst>
                            <a:outerShdw blurRad="38100" dist="38100" dir="2700000" algn="tl">
                              <a:srgbClr val="000000">
                                <a:alpha val="43137"/>
                              </a:srgbClr>
                            </a:outerShdw>
                          </a:effectLst>
                        </a:rPr>
                        <a:t>DenseNet169</a:t>
                      </a:r>
                    </a:p>
                  </a:txBody>
                  <a:tcPr/>
                </a:tc>
                <a:tc>
                  <a:txBody>
                    <a:bodyPr/>
                    <a:lstStyle/>
                    <a:p>
                      <a:pPr algn="ctr"/>
                      <a:r>
                        <a:rPr lang="en-US" b="1" dirty="0">
                          <a:solidFill>
                            <a:schemeClr val="bg1"/>
                          </a:solidFill>
                          <a:effectLst>
                            <a:outerShdw blurRad="38100" dist="38100" dir="2700000" algn="tl">
                              <a:srgbClr val="000000">
                                <a:alpha val="43137"/>
                              </a:srgbClr>
                            </a:outerShdw>
                          </a:effectLst>
                        </a:rPr>
                        <a:t>93.03</a:t>
                      </a:r>
                    </a:p>
                  </a:txBody>
                  <a:tcPr/>
                </a:tc>
                <a:extLst>
                  <a:ext uri="{0D108BD9-81ED-4DB2-BD59-A6C34878D82A}">
                    <a16:rowId xmlns:a16="http://schemas.microsoft.com/office/drawing/2014/main" val="3509535740"/>
                  </a:ext>
                </a:extLst>
              </a:tr>
              <a:tr h="370840">
                <a:tc>
                  <a:txBody>
                    <a:bodyPr/>
                    <a:lstStyle/>
                    <a:p>
                      <a:pPr algn="ctr"/>
                      <a:r>
                        <a:rPr lang="en-US" b="1" dirty="0">
                          <a:solidFill>
                            <a:schemeClr val="bg1"/>
                          </a:solidFill>
                          <a:effectLst>
                            <a:outerShdw blurRad="38100" dist="38100" dir="2700000" algn="tl">
                              <a:srgbClr val="000000">
                                <a:alpha val="43137"/>
                              </a:srgbClr>
                            </a:outerShdw>
                          </a:effectLst>
                        </a:rPr>
                        <a:t>DenseNet121</a:t>
                      </a:r>
                    </a:p>
                  </a:txBody>
                  <a:tcPr/>
                </a:tc>
                <a:tc>
                  <a:txBody>
                    <a:bodyPr/>
                    <a:lstStyle/>
                    <a:p>
                      <a:pPr algn="ctr"/>
                      <a:r>
                        <a:rPr lang="en-US" b="1" dirty="0">
                          <a:solidFill>
                            <a:schemeClr val="bg1"/>
                          </a:solidFill>
                          <a:effectLst>
                            <a:outerShdw blurRad="38100" dist="38100" dir="2700000" algn="tl">
                              <a:srgbClr val="000000">
                                <a:alpha val="43137"/>
                              </a:srgbClr>
                            </a:outerShdw>
                          </a:effectLst>
                        </a:rPr>
                        <a:t>92.64</a:t>
                      </a:r>
                    </a:p>
                  </a:txBody>
                  <a:tcPr/>
                </a:tc>
                <a:extLst>
                  <a:ext uri="{0D108BD9-81ED-4DB2-BD59-A6C34878D82A}">
                    <a16:rowId xmlns:a16="http://schemas.microsoft.com/office/drawing/2014/main" val="2169059847"/>
                  </a:ext>
                </a:extLst>
              </a:tr>
              <a:tr h="370840">
                <a:tc>
                  <a:txBody>
                    <a:bodyPr/>
                    <a:lstStyle/>
                    <a:p>
                      <a:pPr algn="ctr"/>
                      <a:r>
                        <a:rPr lang="en-US" b="1" dirty="0" err="1">
                          <a:solidFill>
                            <a:schemeClr val="bg1"/>
                          </a:solidFill>
                          <a:effectLst>
                            <a:outerShdw blurRad="38100" dist="38100" dir="2700000" algn="tl">
                              <a:srgbClr val="000000">
                                <a:alpha val="43137"/>
                              </a:srgbClr>
                            </a:outerShdw>
                          </a:effectLst>
                        </a:rPr>
                        <a:t>Xception</a:t>
                      </a:r>
                      <a:endParaRPr lang="en-US" b="1" dirty="0">
                        <a:solidFill>
                          <a:schemeClr val="bg1"/>
                        </a:solidFill>
                        <a:effectLst>
                          <a:outerShdw blurRad="38100" dist="38100" dir="2700000" algn="tl">
                            <a:srgbClr val="000000">
                              <a:alpha val="43137"/>
                            </a:srgbClr>
                          </a:outerShdw>
                        </a:effectLst>
                      </a:endParaRPr>
                    </a:p>
                  </a:txBody>
                  <a:tcPr/>
                </a:tc>
                <a:tc>
                  <a:txBody>
                    <a:bodyPr/>
                    <a:lstStyle/>
                    <a:p>
                      <a:pPr algn="ctr"/>
                      <a:r>
                        <a:rPr lang="en-US" b="1" dirty="0">
                          <a:solidFill>
                            <a:schemeClr val="bg1"/>
                          </a:solidFill>
                          <a:effectLst>
                            <a:outerShdw blurRad="38100" dist="38100" dir="2700000" algn="tl">
                              <a:srgbClr val="000000">
                                <a:alpha val="43137"/>
                              </a:srgbClr>
                            </a:outerShdw>
                          </a:effectLst>
                        </a:rPr>
                        <a:t>91.86</a:t>
                      </a:r>
                    </a:p>
                  </a:txBody>
                  <a:tcPr/>
                </a:tc>
                <a:extLst>
                  <a:ext uri="{0D108BD9-81ED-4DB2-BD59-A6C34878D82A}">
                    <a16:rowId xmlns:a16="http://schemas.microsoft.com/office/drawing/2014/main" val="2187103245"/>
                  </a:ext>
                </a:extLst>
              </a:tr>
              <a:tr h="370840">
                <a:tc>
                  <a:txBody>
                    <a:bodyPr/>
                    <a:lstStyle/>
                    <a:p>
                      <a:pPr algn="ctr"/>
                      <a:r>
                        <a:rPr lang="en-US" b="1" dirty="0">
                          <a:solidFill>
                            <a:schemeClr val="bg1"/>
                          </a:solidFill>
                          <a:effectLst>
                            <a:outerShdw blurRad="38100" dist="38100" dir="2700000" algn="tl">
                              <a:srgbClr val="000000">
                                <a:alpha val="43137"/>
                              </a:srgbClr>
                            </a:outerShdw>
                          </a:effectLst>
                        </a:rPr>
                        <a:t>InceptionV3</a:t>
                      </a:r>
                    </a:p>
                  </a:txBody>
                  <a:tcPr/>
                </a:tc>
                <a:tc>
                  <a:txBody>
                    <a:bodyPr/>
                    <a:lstStyle/>
                    <a:p>
                      <a:pPr algn="ctr"/>
                      <a:r>
                        <a:rPr lang="en-US" b="1" dirty="0">
                          <a:solidFill>
                            <a:schemeClr val="bg1"/>
                          </a:solidFill>
                          <a:effectLst>
                            <a:outerShdw blurRad="38100" dist="38100" dir="2700000" algn="tl">
                              <a:srgbClr val="000000">
                                <a:alpha val="43137"/>
                              </a:srgbClr>
                            </a:outerShdw>
                          </a:effectLst>
                        </a:rPr>
                        <a:t>90.16</a:t>
                      </a:r>
                    </a:p>
                  </a:txBody>
                  <a:tcPr/>
                </a:tc>
                <a:extLst>
                  <a:ext uri="{0D108BD9-81ED-4DB2-BD59-A6C34878D82A}">
                    <a16:rowId xmlns:a16="http://schemas.microsoft.com/office/drawing/2014/main" val="241244833"/>
                  </a:ext>
                </a:extLst>
              </a:tr>
              <a:tr h="370840">
                <a:tc>
                  <a:txBody>
                    <a:bodyPr/>
                    <a:lstStyle/>
                    <a:p>
                      <a:pPr algn="ctr"/>
                      <a:r>
                        <a:rPr lang="en-US" b="1" dirty="0">
                          <a:solidFill>
                            <a:schemeClr val="bg1"/>
                          </a:solidFill>
                          <a:effectLst>
                            <a:outerShdw blurRad="38100" dist="38100" dir="2700000" algn="tl">
                              <a:srgbClr val="000000">
                                <a:alpha val="43137"/>
                              </a:srgbClr>
                            </a:outerShdw>
                          </a:effectLst>
                        </a:rPr>
                        <a:t>MobileNetV2</a:t>
                      </a:r>
                    </a:p>
                  </a:txBody>
                  <a:tcPr/>
                </a:tc>
                <a:tc>
                  <a:txBody>
                    <a:bodyPr/>
                    <a:lstStyle/>
                    <a:p>
                      <a:pPr algn="ctr"/>
                      <a:r>
                        <a:rPr lang="en-US" b="1" dirty="0">
                          <a:solidFill>
                            <a:schemeClr val="bg1"/>
                          </a:solidFill>
                          <a:effectLst>
                            <a:outerShdw blurRad="38100" dist="38100" dir="2700000" algn="tl">
                              <a:srgbClr val="000000">
                                <a:alpha val="43137"/>
                              </a:srgbClr>
                            </a:outerShdw>
                          </a:effectLst>
                        </a:rPr>
                        <a:t>90.06</a:t>
                      </a:r>
                    </a:p>
                  </a:txBody>
                  <a:tcPr/>
                </a:tc>
                <a:extLst>
                  <a:ext uri="{0D108BD9-81ED-4DB2-BD59-A6C34878D82A}">
                    <a16:rowId xmlns:a16="http://schemas.microsoft.com/office/drawing/2014/main" val="2757526441"/>
                  </a:ext>
                </a:extLst>
              </a:tr>
              <a:tr h="374677">
                <a:tc>
                  <a:txBody>
                    <a:bodyPr/>
                    <a:lstStyle/>
                    <a:p>
                      <a:pPr algn="ctr"/>
                      <a:r>
                        <a:rPr lang="en-US" b="1" dirty="0">
                          <a:solidFill>
                            <a:schemeClr val="bg1"/>
                          </a:solidFill>
                          <a:effectLst>
                            <a:outerShdw blurRad="38100" dist="38100" dir="2700000" algn="tl">
                              <a:srgbClr val="000000">
                                <a:alpha val="43137"/>
                              </a:srgbClr>
                            </a:outerShdw>
                          </a:effectLst>
                        </a:rPr>
                        <a:t>ResNet101</a:t>
                      </a:r>
                    </a:p>
                  </a:txBody>
                  <a:tcPr/>
                </a:tc>
                <a:tc>
                  <a:txBody>
                    <a:bodyPr/>
                    <a:lstStyle/>
                    <a:p>
                      <a:pPr algn="ctr"/>
                      <a:r>
                        <a:rPr lang="en-US" b="1" dirty="0">
                          <a:solidFill>
                            <a:schemeClr val="bg1"/>
                          </a:solidFill>
                          <a:effectLst>
                            <a:outerShdw blurRad="38100" dist="38100" dir="2700000" algn="tl">
                              <a:srgbClr val="000000">
                                <a:alpha val="43137"/>
                              </a:srgbClr>
                            </a:outerShdw>
                          </a:effectLst>
                        </a:rPr>
                        <a:t>84.20</a:t>
                      </a:r>
                    </a:p>
                  </a:txBody>
                  <a:tcPr/>
                </a:tc>
                <a:extLst>
                  <a:ext uri="{0D108BD9-81ED-4DB2-BD59-A6C34878D82A}">
                    <a16:rowId xmlns:a16="http://schemas.microsoft.com/office/drawing/2014/main" val="2129088101"/>
                  </a:ext>
                </a:extLst>
              </a:tr>
              <a:tr h="370840">
                <a:tc>
                  <a:txBody>
                    <a:bodyPr/>
                    <a:lstStyle/>
                    <a:p>
                      <a:pPr algn="ctr"/>
                      <a:r>
                        <a:rPr lang="en-US" b="1" dirty="0">
                          <a:solidFill>
                            <a:schemeClr val="bg1"/>
                          </a:solidFill>
                          <a:effectLst>
                            <a:outerShdw blurRad="38100" dist="38100" dir="2700000" algn="tl">
                              <a:srgbClr val="000000">
                                <a:alpha val="43137"/>
                              </a:srgbClr>
                            </a:outerShdw>
                          </a:effectLst>
                        </a:rPr>
                        <a:t>ResNet50</a:t>
                      </a:r>
                    </a:p>
                  </a:txBody>
                  <a:tcPr/>
                </a:tc>
                <a:tc>
                  <a:txBody>
                    <a:bodyPr/>
                    <a:lstStyle/>
                    <a:p>
                      <a:pPr algn="ctr"/>
                      <a:r>
                        <a:rPr lang="en-US" b="1" dirty="0">
                          <a:solidFill>
                            <a:schemeClr val="bg1"/>
                          </a:solidFill>
                          <a:effectLst>
                            <a:outerShdw blurRad="38100" dist="38100" dir="2700000" algn="tl">
                              <a:srgbClr val="000000">
                                <a:alpha val="43137"/>
                              </a:srgbClr>
                            </a:outerShdw>
                          </a:effectLst>
                        </a:rPr>
                        <a:t>76.66</a:t>
                      </a:r>
                    </a:p>
                  </a:txBody>
                  <a:tcPr/>
                </a:tc>
                <a:extLst>
                  <a:ext uri="{0D108BD9-81ED-4DB2-BD59-A6C34878D82A}">
                    <a16:rowId xmlns:a16="http://schemas.microsoft.com/office/drawing/2014/main" val="409098058"/>
                  </a:ext>
                </a:extLst>
              </a:tr>
            </a:tbl>
          </a:graphicData>
        </a:graphic>
      </p:graphicFrame>
    </p:spTree>
    <p:extLst>
      <p:ext uri="{BB962C8B-B14F-4D97-AF65-F5344CB8AC3E}">
        <p14:creationId xmlns:p14="http://schemas.microsoft.com/office/powerpoint/2010/main" val="283160558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1773</TotalTime>
  <Words>773</Words>
  <Application>Microsoft Office PowerPoint</Application>
  <PresentationFormat>Widescreen</PresentationFormat>
  <Paragraphs>123</Paragraphs>
  <Slides>32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Arial Nova</vt:lpstr>
      <vt:lpstr>Biome</vt:lpstr>
      <vt:lpstr>Biome (Headings)</vt:lpstr>
      <vt:lpstr>Biome Light</vt:lpstr>
      <vt:lpstr>Calibri</vt:lpstr>
      <vt:lpstr>Consolas</vt:lpstr>
      <vt:lpstr>Segoe UI</vt:lpstr>
      <vt:lpstr>Söhne</vt:lpstr>
      <vt:lpstr>Office Theme</vt:lpstr>
      <vt:lpstr>Machine Learning</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omar mustafa</dc:creator>
  <cp:lastModifiedBy>omar mustafa</cp:lastModifiedBy>
  <cp:revision>3</cp:revision>
  <dcterms:created xsi:type="dcterms:W3CDTF">2024-01-01T10:28:39Z</dcterms:created>
  <dcterms:modified xsi:type="dcterms:W3CDTF">2024-01-02T20:51:37Z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